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52"/>
  </p:notesMasterIdLst>
  <p:handoutMasterIdLst>
    <p:handoutMasterId r:id="rId53"/>
  </p:handoutMasterIdLst>
  <p:sldIdLst>
    <p:sldId id="567" r:id="rId2"/>
    <p:sldId id="1009" r:id="rId3"/>
    <p:sldId id="1012" r:id="rId4"/>
    <p:sldId id="943" r:id="rId5"/>
    <p:sldId id="944" r:id="rId6"/>
    <p:sldId id="938" r:id="rId7"/>
    <p:sldId id="967" r:id="rId8"/>
    <p:sldId id="965" r:id="rId9"/>
    <p:sldId id="947" r:id="rId10"/>
    <p:sldId id="948" r:id="rId11"/>
    <p:sldId id="968" r:id="rId12"/>
    <p:sldId id="969" r:id="rId13"/>
    <p:sldId id="1011" r:id="rId14"/>
    <p:sldId id="950" r:id="rId15"/>
    <p:sldId id="1030" r:id="rId16"/>
    <p:sldId id="1015" r:id="rId17"/>
    <p:sldId id="1037" r:id="rId18"/>
    <p:sldId id="1026" r:id="rId19"/>
    <p:sldId id="1023" r:id="rId20"/>
    <p:sldId id="1057" r:id="rId21"/>
    <p:sldId id="1050" r:id="rId22"/>
    <p:sldId id="1051" r:id="rId23"/>
    <p:sldId id="1027" r:id="rId24"/>
    <p:sldId id="1028" r:id="rId25"/>
    <p:sldId id="1029" r:id="rId26"/>
    <p:sldId id="1031" r:id="rId27"/>
    <p:sldId id="1041" r:id="rId28"/>
    <p:sldId id="1042" r:id="rId29"/>
    <p:sldId id="1043" r:id="rId30"/>
    <p:sldId id="1052" r:id="rId31"/>
    <p:sldId id="1046" r:id="rId32"/>
    <p:sldId id="1048" r:id="rId33"/>
    <p:sldId id="1032" r:id="rId34"/>
    <p:sldId id="1033" r:id="rId35"/>
    <p:sldId id="1034" r:id="rId36"/>
    <p:sldId id="1010" r:id="rId37"/>
    <p:sldId id="1016" r:id="rId38"/>
    <p:sldId id="993" r:id="rId39"/>
    <p:sldId id="991" r:id="rId40"/>
    <p:sldId id="1053" r:id="rId41"/>
    <p:sldId id="1054" r:id="rId42"/>
    <p:sldId id="1056" r:id="rId43"/>
    <p:sldId id="1055" r:id="rId44"/>
    <p:sldId id="1021" r:id="rId45"/>
    <p:sldId id="1022" r:id="rId46"/>
    <p:sldId id="1035" r:id="rId47"/>
    <p:sldId id="1014" r:id="rId48"/>
    <p:sldId id="1020" r:id="rId49"/>
    <p:sldId id="1013" r:id="rId50"/>
    <p:sldId id="891" r:id="rId51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1pPr>
    <a:lvl2pPr marL="4572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2pPr>
    <a:lvl3pPr marL="9144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3pPr>
    <a:lvl4pPr marL="13716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4pPr>
    <a:lvl5pPr marL="182880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3B7BBF"/>
    <a:srgbClr val="0000FF"/>
    <a:srgbClr val="F4FDFF"/>
    <a:srgbClr val="E0F5FF"/>
    <a:srgbClr val="00FF00"/>
    <a:srgbClr val="0080FF"/>
    <a:srgbClr val="00FFFF"/>
    <a:srgbClr val="FF00FF"/>
    <a:srgbClr val="6666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45" autoAdjust="0"/>
    <p:restoredTop sz="98943" autoAdjust="0"/>
  </p:normalViewPr>
  <p:slideViewPr>
    <p:cSldViewPr snapToGrid="0">
      <p:cViewPr varScale="1">
        <p:scale>
          <a:sx n="76" d="100"/>
          <a:sy n="76" d="100"/>
        </p:scale>
        <p:origin x="-198" y="-84"/>
      </p:cViewPr>
      <p:guideLst>
        <p:guide orient="horz" pos="264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79" d="100"/>
          <a:sy n="79" d="100"/>
        </p:scale>
        <p:origin x="-25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46B7F-8DA1-7B48-A56A-4FDC9BE8D490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3A5D9-9C7B-7E44-BC71-9BB7B7E41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4544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fld id="{1BA35DD8-EC9B-BA4D-8381-9F34597E663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9484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NLppt_BG_Title_NewDOElogo_OffSci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6172200" cy="1600200"/>
          </a:xfrm>
        </p:spPr>
        <p:txBody>
          <a:bodyPr anchor="b"/>
          <a:lstStyle>
            <a:lvl1pPr algn="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286000"/>
            <a:ext cx="6172200" cy="990600"/>
          </a:xfrm>
        </p:spPr>
        <p:txBody>
          <a:bodyPr/>
          <a:lstStyle>
            <a:lvl1pPr marL="0" indent="0" algn="r">
              <a:buFont typeface="Wingdings" pitchFamily="-112" charset="2"/>
              <a:buNone/>
              <a:defRPr sz="1900" i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EEEB45-469B-C445-A2A6-597CC1D4FA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98A5D4-C106-3B44-833F-F6948D88D3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85800"/>
            <a:ext cx="4495800" cy="55626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06856E-079A-7243-9D3B-2823E9335D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C2DFF1-6A7E-5841-980E-96BA788216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F278B1-1B8B-1E49-8C17-9FA8E63349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66AF53-9C22-8E40-908A-50D959F8CC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REVBG_Slide4_Blue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10583"/>
            <a:ext cx="9145588" cy="6847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166" y="6489700"/>
            <a:ext cx="609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0080FF"/>
                </a:solidFill>
                <a:latin typeface="Comic Sans MS"/>
                <a:cs typeface="Comic Sans MS"/>
              </a:defRPr>
            </a:lvl1pPr>
          </a:lstStyle>
          <a:p>
            <a:fld id="{646CCB68-4FAD-1042-A2AE-74D95A5F5F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344833" y="6487583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0080FF"/>
                </a:solidFill>
                <a:latin typeface="Comic Sans MS"/>
                <a:cs typeface="Comic Sans MS"/>
              </a:defRPr>
            </a:lvl1pPr>
          </a:lstStyle>
          <a:p>
            <a:r>
              <a:rPr lang="en-US" smtClean="0"/>
              <a:t>A.Kiselev</a:t>
            </a: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93180" y="6483346"/>
            <a:ext cx="540908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0080FF"/>
                </a:solidFill>
                <a:latin typeface="Comic Sans MS"/>
                <a:cs typeface="Comic Sans MS"/>
              </a:defRPr>
            </a:lvl1pPr>
          </a:lstStyle>
          <a:p>
            <a:r>
              <a:rPr lang="en-US" smtClean="0"/>
              <a:t>Physics department seminar, Mar 25 2014, BNL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20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r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800" b="1" i="1" cap="all" spc="0">
          <a:ln w="0"/>
          <a:solidFill>
            <a:srgbClr val="0000FF"/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12700" stA="50000" endPos="50000" dist="5000" dir="5400000" sy="-100000" rotWithShape="0"/>
          </a:effectLst>
          <a:latin typeface="Comic Sans MS Bold"/>
          <a:ea typeface="+mj-ea"/>
          <a:cs typeface="Comic Sans MS Bold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3600" b="1">
          <a:solidFill>
            <a:srgbClr val="042B7F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q"/>
        <a:defRPr sz="2200" b="1" i="0">
          <a:solidFill>
            <a:schemeClr val="tx1"/>
          </a:solidFill>
          <a:latin typeface="Comic Sans MS Bold"/>
          <a:ea typeface="+mn-ea"/>
          <a:cs typeface="Comic Sans MS Bold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Ø"/>
        <a:defRPr sz="2000" b="1" i="0">
          <a:solidFill>
            <a:schemeClr val="tx1"/>
          </a:solidFill>
          <a:latin typeface="Comic Sans MS Bold"/>
          <a:ea typeface="+mn-ea"/>
          <a:cs typeface="Comic Sans MS Bold"/>
        </a:defRPr>
      </a:lvl2pPr>
      <a:lvl3pPr marL="10858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10000"/>
        <a:buFont typeface="Courier New"/>
        <a:buChar char="o"/>
        <a:defRPr b="1" i="0">
          <a:solidFill>
            <a:schemeClr val="tx1"/>
          </a:solidFill>
          <a:latin typeface="Comic Sans MS Bold"/>
          <a:ea typeface="+mn-ea"/>
          <a:cs typeface="Comic Sans MS Bold"/>
        </a:defRPr>
      </a:lvl3pPr>
      <a:lvl4pPr marL="14287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Font typeface="Wingdings" charset="2"/>
        <a:buChar char="ü"/>
        <a:defRPr sz="1600" b="1" i="0">
          <a:solidFill>
            <a:schemeClr val="tx1"/>
          </a:solidFill>
          <a:latin typeface="Comic Sans MS Bold"/>
          <a:ea typeface="+mn-ea"/>
          <a:cs typeface="Comic Sans MS Bold"/>
        </a:defRPr>
      </a:lvl4pPr>
      <a:lvl5pPr marL="1771650" indent="-228600" algn="l" rtl="0" eaLnBrk="0" fontAlgn="base" hangingPunct="0">
        <a:lnSpc>
          <a:spcPct val="80000"/>
        </a:lnSpc>
        <a:spcBef>
          <a:spcPct val="20000"/>
        </a:spcBef>
        <a:spcAft>
          <a:spcPct val="0"/>
        </a:spcAft>
        <a:buClr>
          <a:srgbClr val="0000FF"/>
        </a:buClr>
        <a:buSzPct val="100000"/>
        <a:buChar char="-"/>
        <a:defRPr sz="1400" b="1" i="0">
          <a:solidFill>
            <a:schemeClr val="tx1"/>
          </a:solidFill>
          <a:latin typeface="Comic Sans MS Bold"/>
          <a:ea typeface="+mn-ea"/>
          <a:cs typeface="Comic Sans MS Bold"/>
        </a:defRPr>
      </a:lvl5pPr>
      <a:lvl6pPr marL="22288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6pPr>
      <a:lvl7pPr marL="26860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7pPr>
      <a:lvl8pPr marL="31432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8pPr>
      <a:lvl9pPr marL="3600450" indent="-228600" algn="l" rtl="0" fontAlgn="base">
        <a:lnSpc>
          <a:spcPct val="80000"/>
        </a:lnSpc>
        <a:spcBef>
          <a:spcPct val="20000"/>
        </a:spcBef>
        <a:spcAft>
          <a:spcPct val="0"/>
        </a:spcAft>
        <a:buClr>
          <a:srgbClr val="042B7F"/>
        </a:buClr>
        <a:buSzPct val="90000"/>
        <a:buChar char="-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png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image" Target="../media/image32.emf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4.png"/><Relationship Id="rId5" Type="http://schemas.openxmlformats.org/officeDocument/2006/relationships/image" Target="../media/image33.emf"/><Relationship Id="rId10" Type="http://schemas.openxmlformats.org/officeDocument/2006/relationships/image" Target="../media/image38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37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6.png"/><Relationship Id="rId5" Type="http://schemas.openxmlformats.org/officeDocument/2006/relationships/image" Target="../media/image54.png"/><Relationship Id="rId4" Type="http://schemas.openxmlformats.org/officeDocument/2006/relationships/oleObject" Target="???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iki.bnl.gov/eic/index.php/IR_Design_Requirements" TargetMode="Externa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emf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.emf"/><Relationship Id="rId5" Type="http://schemas.openxmlformats.org/officeDocument/2006/relationships/image" Target="../media/image68.emf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wiki.bnl.gov/eic/index.php/IR_Design_Requirements" TargetMode="Externa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bnl.gov/eic/index.php/IR_Design_Requirements" TargetMode="External"/><Relationship Id="rId2" Type="http://schemas.openxmlformats.org/officeDocument/2006/relationships/hyperlink" Target="https://wiki.bnl.gov/eic/index.php/Detector_Design_Requirements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png"/><Relationship Id="rId4" Type="http://schemas.openxmlformats.org/officeDocument/2006/relationships/image" Target="../media/image8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90139" y="1295558"/>
            <a:ext cx="8242300" cy="242005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cap="none" dirty="0" smtClean="0"/>
              <a:t>Baseline Design</a:t>
            </a:r>
            <a:br>
              <a:rPr lang="en-US" sz="3600" cap="none" dirty="0" smtClean="0"/>
            </a:br>
            <a:r>
              <a:rPr lang="en-US" sz="3600" cap="none" dirty="0" smtClean="0"/>
              <a:t> </a:t>
            </a:r>
            <a:br>
              <a:rPr lang="en-US" sz="3600" cap="none" dirty="0" smtClean="0"/>
            </a:br>
            <a:r>
              <a:rPr lang="en-US" sz="3600" cap="none" dirty="0" smtClean="0"/>
              <a:t>of a dedicated </a:t>
            </a:r>
            <a:r>
              <a:rPr lang="en-US" sz="3600" cap="none" dirty="0" err="1" smtClean="0"/>
              <a:t>eRHIC</a:t>
            </a:r>
            <a:r>
              <a:rPr lang="en-US" sz="3600" cap="none" dirty="0" smtClean="0"/>
              <a:t> Detector</a:t>
            </a:r>
            <a:br>
              <a:rPr lang="en-US" sz="3600" cap="none" dirty="0" smtClean="0"/>
            </a:br>
            <a:r>
              <a:rPr lang="en-US" sz="3600" cap="none" dirty="0" smtClean="0"/>
              <a:t> </a:t>
            </a:r>
            <a:br>
              <a:rPr lang="en-US" sz="3600" cap="none" dirty="0" smtClean="0"/>
            </a:br>
            <a:r>
              <a:rPr lang="en-US" sz="3600" cap="none" dirty="0" smtClean="0"/>
              <a:t>and interaction region</a:t>
            </a:r>
            <a:endParaRPr lang="en-US" sz="3600" dirty="0">
              <a:ln w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37811" y="4849297"/>
            <a:ext cx="6172200" cy="1488399"/>
          </a:xfrm>
        </p:spPr>
        <p:txBody>
          <a:bodyPr/>
          <a:lstStyle/>
          <a:p>
            <a:pPr algn="l"/>
            <a:r>
              <a:rPr lang="en-US" sz="2400" dirty="0" smtClean="0"/>
              <a:t>A. Kiselev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Physics department seminar  Mar 25 2014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PID requirements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0" name="Picture 9" descr="mult.lep.had.pho.15x250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545"/>
            <a:ext cx="8866196" cy="60046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45915" y="4611231"/>
            <a:ext cx="4442956" cy="22467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Lepton-PID:</a:t>
            </a:r>
          </a:p>
          <a:p>
            <a:r>
              <a:rPr lang="en-US" sz="1400" dirty="0" smtClean="0">
                <a:solidFill>
                  <a:srgbClr val="322F31"/>
                </a:solidFill>
              </a:rPr>
              <a:t>h</a:t>
            </a:r>
            <a:r>
              <a:rPr lang="en-US" sz="1400" baseline="30000" dirty="0" smtClean="0">
                <a:solidFill>
                  <a:srgbClr val="322F31"/>
                </a:solidFill>
              </a:rPr>
              <a:t>+/-</a:t>
            </a:r>
            <a:r>
              <a:rPr lang="en-US" sz="1400" dirty="0" smtClean="0">
                <a:solidFill>
                  <a:srgbClr val="322F31"/>
                </a:solidFill>
              </a:rPr>
              <a:t>, </a:t>
            </a:r>
            <a:r>
              <a:rPr lang="en-US" sz="1400" dirty="0" smtClean="0">
                <a:solidFill>
                  <a:srgbClr val="322F31"/>
                </a:solidFill>
                <a:latin typeface="Symbol" charset="2"/>
                <a:cs typeface="Symbol" charset="2"/>
              </a:rPr>
              <a:t>g</a:t>
            </a:r>
            <a:r>
              <a:rPr lang="en-US" sz="1400" dirty="0" smtClean="0">
                <a:solidFill>
                  <a:srgbClr val="322F31"/>
                </a:solidFill>
              </a:rPr>
              <a:t> suppression: 1:1 </a:t>
            </a:r>
            <a:r>
              <a:rPr lang="en-US" sz="1400" dirty="0">
                <a:solidFill>
                  <a:srgbClr val="322F31"/>
                </a:solidFill>
                <a:latin typeface="Symbol" charset="2"/>
                <a:cs typeface="Symbol" charset="2"/>
              </a:rPr>
              <a:t>h </a:t>
            </a:r>
            <a:r>
              <a:rPr lang="en-US" sz="1400" dirty="0" smtClean="0">
                <a:solidFill>
                  <a:srgbClr val="322F31"/>
                </a:solidFill>
              </a:rPr>
              <a:t>&lt;4 to 10</a:t>
            </a:r>
            <a:r>
              <a:rPr lang="en-US" sz="1400" baseline="30000" dirty="0" smtClean="0">
                <a:solidFill>
                  <a:srgbClr val="322F31"/>
                </a:solidFill>
              </a:rPr>
              <a:t>4</a:t>
            </a:r>
            <a:r>
              <a:rPr lang="en-US" sz="1400" dirty="0" smtClean="0">
                <a:solidFill>
                  <a:srgbClr val="322F31"/>
                </a:solidFill>
              </a:rPr>
              <a:t>:1 </a:t>
            </a:r>
            <a:r>
              <a:rPr lang="en-US" sz="1400" dirty="0" smtClean="0">
                <a:solidFill>
                  <a:srgbClr val="322F31"/>
                </a:solidFill>
                <a:latin typeface="Symbol" charset="2"/>
                <a:cs typeface="Symbol" charset="2"/>
              </a:rPr>
              <a:t>h </a:t>
            </a:r>
            <a:r>
              <a:rPr lang="en-US" sz="1400" dirty="0" smtClean="0">
                <a:solidFill>
                  <a:srgbClr val="322F31"/>
                </a:solidFill>
              </a:rPr>
              <a:t>&gt;-1</a:t>
            </a:r>
          </a:p>
          <a:p>
            <a:r>
              <a:rPr lang="en-US" sz="1400" dirty="0" smtClean="0">
                <a:solidFill>
                  <a:srgbClr val="0000FF"/>
                </a:solidFill>
              </a:rPr>
              <a:t>Hadron-PID:  </a:t>
            </a:r>
          </a:p>
          <a:p>
            <a:r>
              <a:rPr lang="en-US" sz="1400" dirty="0" smtClean="0">
                <a:latin typeface="Symbol" charset="2"/>
                <a:cs typeface="Symbol" charset="2"/>
              </a:rPr>
              <a:t>p</a:t>
            </a:r>
            <a:r>
              <a:rPr lang="en-US" sz="1400" dirty="0" smtClean="0"/>
              <a:t>/K ratio 3-4 K/p ~ 1 independent of </a:t>
            </a:r>
            <a:r>
              <a:rPr lang="en-US" sz="1400" dirty="0" smtClean="0">
                <a:solidFill>
                  <a:srgbClr val="322F31"/>
                </a:solidFill>
                <a:latin typeface="Symbol" charset="2"/>
                <a:cs typeface="Symbol" charset="2"/>
              </a:rPr>
              <a:t>h </a:t>
            </a:r>
            <a:r>
              <a:rPr lang="en-US" sz="1400" dirty="0" smtClean="0">
                <a:solidFill>
                  <a:srgbClr val="322F31"/>
                </a:solidFill>
                <a:latin typeface="Comic Sans MS"/>
                <a:cs typeface="Comic Sans MS"/>
              </a:rPr>
              <a:t>and</a:t>
            </a:r>
            <a:r>
              <a:rPr lang="en-US" sz="1400" dirty="0" smtClean="0">
                <a:solidFill>
                  <a:srgbClr val="322F31"/>
                </a:solidFill>
                <a:latin typeface="Symbol" charset="2"/>
                <a:cs typeface="Symbol" charset="2"/>
              </a:rPr>
              <a:t>  (</a:t>
            </a:r>
            <a:r>
              <a:rPr lang="en-US" sz="1400" dirty="0" smtClean="0"/>
              <a:t>√s)</a:t>
            </a:r>
          </a:p>
          <a:p>
            <a:pPr marL="285750" indent="-285750">
              <a:buFont typeface="Symbol" charset="0"/>
              <a:buChar char=" "/>
            </a:pPr>
            <a:r>
              <a:rPr lang="en-US" sz="1400" dirty="0" smtClean="0">
                <a:latin typeface="Symbol" charset="2"/>
                <a:cs typeface="Symbol" charset="2"/>
              </a:rPr>
              <a:t> h </a:t>
            </a:r>
            <a:r>
              <a:rPr lang="en-US" sz="1400" dirty="0" smtClean="0"/>
              <a:t>&lt;-3: 1 </a:t>
            </a:r>
            <a:r>
              <a:rPr lang="en-US" sz="1400" dirty="0" err="1"/>
              <a:t>GeV</a:t>
            </a:r>
            <a:r>
              <a:rPr lang="en-US" sz="1400" dirty="0"/>
              <a:t>&lt; p &lt; 10 </a:t>
            </a:r>
            <a:r>
              <a:rPr lang="en-US" sz="1400" dirty="0" err="1" smtClean="0"/>
              <a:t>GeV</a:t>
            </a:r>
            <a:endParaRPr lang="en-US" sz="1400" dirty="0" smtClean="0"/>
          </a:p>
          <a:p>
            <a:r>
              <a:rPr lang="en-US" sz="1400" dirty="0" smtClean="0"/>
              <a:t>-3&lt;</a:t>
            </a:r>
            <a:r>
              <a:rPr lang="en-US" sz="1400" dirty="0">
                <a:latin typeface="Symbol" charset="2"/>
                <a:cs typeface="Symbol" charset="2"/>
              </a:rPr>
              <a:t>h </a:t>
            </a:r>
            <a:r>
              <a:rPr lang="en-US" sz="1400" dirty="0"/>
              <a:t>&lt;</a:t>
            </a:r>
            <a:r>
              <a:rPr lang="en-US" sz="1400" dirty="0" smtClean="0"/>
              <a:t>-1: 0.1 </a:t>
            </a:r>
            <a:r>
              <a:rPr lang="en-US" sz="1400" dirty="0" err="1" smtClean="0"/>
              <a:t>GeV</a:t>
            </a:r>
            <a:r>
              <a:rPr lang="en-US" sz="1400" dirty="0" smtClean="0"/>
              <a:t> &lt; p &lt; 4 </a:t>
            </a:r>
            <a:r>
              <a:rPr lang="en-US" sz="1400" dirty="0" err="1" smtClean="0"/>
              <a:t>GeV</a:t>
            </a:r>
            <a:endParaRPr lang="en-US" sz="1400" dirty="0" smtClean="0"/>
          </a:p>
          <a:p>
            <a:r>
              <a:rPr lang="en-US" sz="1400" dirty="0" smtClean="0"/>
              <a:t>-1&lt;</a:t>
            </a:r>
            <a:r>
              <a:rPr lang="en-US" sz="1400" dirty="0" smtClean="0">
                <a:latin typeface="Symbol" charset="2"/>
                <a:cs typeface="Symbol" charset="2"/>
              </a:rPr>
              <a:t>h </a:t>
            </a:r>
            <a:r>
              <a:rPr lang="en-US" sz="1400" dirty="0" smtClean="0"/>
              <a:t>&lt; 1: 0.1 </a:t>
            </a:r>
            <a:r>
              <a:rPr lang="en-US" sz="1400" dirty="0" err="1" smtClean="0"/>
              <a:t>GeV</a:t>
            </a:r>
            <a:r>
              <a:rPr lang="en-US" sz="1400" dirty="0" smtClean="0"/>
              <a:t>&lt; p &lt; 4 </a:t>
            </a:r>
            <a:r>
              <a:rPr lang="en-US" sz="1400" dirty="0" err="1" smtClean="0"/>
              <a:t>GeV</a:t>
            </a:r>
            <a:endParaRPr lang="en-US" sz="1400" dirty="0" smtClean="0"/>
          </a:p>
          <a:p>
            <a:r>
              <a:rPr lang="en-US" sz="1400" dirty="0" smtClean="0"/>
              <a:t> 1&lt;</a:t>
            </a:r>
            <a:r>
              <a:rPr lang="en-US" sz="1400" dirty="0" smtClean="0">
                <a:latin typeface="Symbol" charset="2"/>
                <a:cs typeface="Symbol" charset="2"/>
              </a:rPr>
              <a:t>h </a:t>
            </a:r>
            <a:r>
              <a:rPr lang="en-US" sz="1400" dirty="0">
                <a:latin typeface="Comic Sans MS"/>
                <a:cs typeface="Comic Sans MS"/>
              </a:rPr>
              <a:t>&lt;</a:t>
            </a:r>
            <a:r>
              <a:rPr lang="en-US" sz="1400" dirty="0" smtClean="0">
                <a:latin typeface="Comic Sans MS"/>
                <a:cs typeface="Comic Sans MS"/>
              </a:rPr>
              <a:t> 3: </a:t>
            </a:r>
            <a:r>
              <a:rPr lang="en-US" sz="1400" dirty="0" smtClean="0"/>
              <a:t>0.1 </a:t>
            </a:r>
            <a:r>
              <a:rPr lang="en-US" sz="1400" dirty="0" err="1"/>
              <a:t>GeV</a:t>
            </a:r>
            <a:r>
              <a:rPr lang="en-US" sz="1400" dirty="0"/>
              <a:t>&lt; p &lt; </a:t>
            </a:r>
            <a:r>
              <a:rPr lang="en-US" sz="1400" dirty="0" smtClean="0"/>
              <a:t>30 </a:t>
            </a:r>
            <a:r>
              <a:rPr lang="en-US" sz="1400" dirty="0" err="1" smtClean="0"/>
              <a:t>GeV</a:t>
            </a:r>
            <a:endParaRPr lang="en-US" sz="1400" dirty="0" smtClean="0"/>
          </a:p>
          <a:p>
            <a:r>
              <a:rPr lang="en-US" sz="1400" dirty="0" smtClean="0"/>
              <a:t> 3&lt;</a:t>
            </a:r>
            <a:r>
              <a:rPr lang="en-US" sz="1400" dirty="0" smtClean="0">
                <a:latin typeface="Symbol" charset="2"/>
                <a:cs typeface="Symbol" charset="2"/>
              </a:rPr>
              <a:t>h               : </a:t>
            </a:r>
            <a:r>
              <a:rPr lang="en-US" sz="1400" dirty="0"/>
              <a:t> </a:t>
            </a:r>
            <a:r>
              <a:rPr lang="en-US" sz="1400" dirty="0" smtClean="0"/>
              <a:t>  1 </a:t>
            </a:r>
            <a:r>
              <a:rPr lang="en-US" sz="1400" dirty="0" err="1"/>
              <a:t>GeV</a:t>
            </a:r>
            <a:r>
              <a:rPr lang="en-US" sz="1400" dirty="0"/>
              <a:t>&lt; p &lt; </a:t>
            </a:r>
            <a:r>
              <a:rPr lang="en-US" sz="1400" dirty="0" smtClean="0"/>
              <a:t>100 </a:t>
            </a:r>
            <a:r>
              <a:rPr lang="en-US" sz="1400" dirty="0" err="1" smtClean="0"/>
              <a:t>GeV</a:t>
            </a:r>
            <a:endParaRPr lang="en-US" sz="1400" dirty="0" smtClean="0"/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ym typeface="Wingdings"/>
              </a:rPr>
              <a:t>impact on PID technology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6476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465667" y="0"/>
            <a:ext cx="9609667" cy="609600"/>
          </a:xfrm>
        </p:spPr>
        <p:txBody>
          <a:bodyPr/>
          <a:lstStyle/>
          <a:p>
            <a:r>
              <a:rPr lang="en-US" dirty="0" smtClean="0"/>
              <a:t>Exclusive Reactions: Event Selection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290FA33-C24F-264B-B461-8B64BA4F7731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11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225425" y="1260475"/>
            <a:ext cx="8751888" cy="2362200"/>
            <a:chOff x="226056" y="1260734"/>
            <a:chExt cx="8750889" cy="2362200"/>
          </a:xfrm>
        </p:grpSpPr>
        <p:sp>
          <p:nvSpPr>
            <p:cNvPr id="39" name="Rounded Rectangle 38"/>
            <p:cNvSpPr/>
            <p:nvPr/>
          </p:nvSpPr>
          <p:spPr>
            <a:xfrm>
              <a:off x="226056" y="1260734"/>
              <a:ext cx="8750889" cy="2362200"/>
            </a:xfrm>
            <a:prstGeom prst="roundRect">
              <a:avLst/>
            </a:prstGeom>
            <a:solidFill>
              <a:schemeClr val="accent5">
                <a:lumMod val="75000"/>
                <a:alpha val="16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7678" name="Text Box 4"/>
            <p:cNvSpPr txBox="1">
              <a:spLocks noChangeArrowheads="1"/>
            </p:cNvSpPr>
            <p:nvPr/>
          </p:nvSpPr>
          <p:spPr bwMode="auto">
            <a:xfrm>
              <a:off x="431750" y="1314775"/>
              <a:ext cx="3643826" cy="2192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36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4545" tIns="49163" rIns="94545" bIns="49163">
              <a:spAutoFit/>
            </a:bodyPr>
            <a:lstStyle>
              <a:lvl1pPr eaLnBrk="0" hangingPunct="0">
                <a:tabLst>
                  <a:tab pos="0" algn="l"/>
                  <a:tab pos="469900" algn="l"/>
                  <a:tab pos="941388" algn="l"/>
                  <a:tab pos="1412875" algn="l"/>
                  <a:tab pos="1885950" algn="l"/>
                  <a:tab pos="2357438" algn="l"/>
                  <a:tab pos="2828925" algn="l"/>
                  <a:tab pos="3300413" algn="l"/>
                  <a:tab pos="3773488" algn="l"/>
                  <a:tab pos="4244975" algn="l"/>
                  <a:tab pos="4716463" algn="l"/>
                  <a:tab pos="5189538" algn="l"/>
                  <a:tab pos="5661025" algn="l"/>
                  <a:tab pos="6132513" algn="l"/>
                  <a:tab pos="6605588" algn="l"/>
                  <a:tab pos="7077075" algn="l"/>
                  <a:tab pos="7548563" algn="l"/>
                  <a:tab pos="8020050" algn="l"/>
                  <a:tab pos="8493125" algn="l"/>
                  <a:tab pos="8964613" algn="l"/>
                  <a:tab pos="94361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tabLst>
                  <a:tab pos="0" algn="l"/>
                  <a:tab pos="469900" algn="l"/>
                  <a:tab pos="941388" algn="l"/>
                  <a:tab pos="1412875" algn="l"/>
                  <a:tab pos="1885950" algn="l"/>
                  <a:tab pos="2357438" algn="l"/>
                  <a:tab pos="2828925" algn="l"/>
                  <a:tab pos="3300413" algn="l"/>
                  <a:tab pos="3773488" algn="l"/>
                  <a:tab pos="4244975" algn="l"/>
                  <a:tab pos="4716463" algn="l"/>
                  <a:tab pos="5189538" algn="l"/>
                  <a:tab pos="5661025" algn="l"/>
                  <a:tab pos="6132513" algn="l"/>
                  <a:tab pos="6605588" algn="l"/>
                  <a:tab pos="7077075" algn="l"/>
                  <a:tab pos="7548563" algn="l"/>
                  <a:tab pos="8020050" algn="l"/>
                  <a:tab pos="8493125" algn="l"/>
                  <a:tab pos="8964613" algn="l"/>
                  <a:tab pos="94361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tabLst>
                  <a:tab pos="0" algn="l"/>
                  <a:tab pos="469900" algn="l"/>
                  <a:tab pos="941388" algn="l"/>
                  <a:tab pos="1412875" algn="l"/>
                  <a:tab pos="1885950" algn="l"/>
                  <a:tab pos="2357438" algn="l"/>
                  <a:tab pos="2828925" algn="l"/>
                  <a:tab pos="3300413" algn="l"/>
                  <a:tab pos="3773488" algn="l"/>
                  <a:tab pos="4244975" algn="l"/>
                  <a:tab pos="4716463" algn="l"/>
                  <a:tab pos="5189538" algn="l"/>
                  <a:tab pos="5661025" algn="l"/>
                  <a:tab pos="6132513" algn="l"/>
                  <a:tab pos="6605588" algn="l"/>
                  <a:tab pos="7077075" algn="l"/>
                  <a:tab pos="7548563" algn="l"/>
                  <a:tab pos="8020050" algn="l"/>
                  <a:tab pos="8493125" algn="l"/>
                  <a:tab pos="8964613" algn="l"/>
                  <a:tab pos="94361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tabLst>
                  <a:tab pos="0" algn="l"/>
                  <a:tab pos="469900" algn="l"/>
                  <a:tab pos="941388" algn="l"/>
                  <a:tab pos="1412875" algn="l"/>
                  <a:tab pos="1885950" algn="l"/>
                  <a:tab pos="2357438" algn="l"/>
                  <a:tab pos="2828925" algn="l"/>
                  <a:tab pos="3300413" algn="l"/>
                  <a:tab pos="3773488" algn="l"/>
                  <a:tab pos="4244975" algn="l"/>
                  <a:tab pos="4716463" algn="l"/>
                  <a:tab pos="5189538" algn="l"/>
                  <a:tab pos="5661025" algn="l"/>
                  <a:tab pos="6132513" algn="l"/>
                  <a:tab pos="6605588" algn="l"/>
                  <a:tab pos="7077075" algn="l"/>
                  <a:tab pos="7548563" algn="l"/>
                  <a:tab pos="8020050" algn="l"/>
                  <a:tab pos="8493125" algn="l"/>
                  <a:tab pos="8964613" algn="l"/>
                  <a:tab pos="94361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tabLst>
                  <a:tab pos="0" algn="l"/>
                  <a:tab pos="469900" algn="l"/>
                  <a:tab pos="941388" algn="l"/>
                  <a:tab pos="1412875" algn="l"/>
                  <a:tab pos="1885950" algn="l"/>
                  <a:tab pos="2357438" algn="l"/>
                  <a:tab pos="2828925" algn="l"/>
                  <a:tab pos="3300413" algn="l"/>
                  <a:tab pos="3773488" algn="l"/>
                  <a:tab pos="4244975" algn="l"/>
                  <a:tab pos="4716463" algn="l"/>
                  <a:tab pos="5189538" algn="l"/>
                  <a:tab pos="5661025" algn="l"/>
                  <a:tab pos="6132513" algn="l"/>
                  <a:tab pos="6605588" algn="l"/>
                  <a:tab pos="7077075" algn="l"/>
                  <a:tab pos="7548563" algn="l"/>
                  <a:tab pos="8020050" algn="l"/>
                  <a:tab pos="8493125" algn="l"/>
                  <a:tab pos="8964613" algn="l"/>
                  <a:tab pos="94361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69900" algn="l"/>
                  <a:tab pos="941388" algn="l"/>
                  <a:tab pos="1412875" algn="l"/>
                  <a:tab pos="1885950" algn="l"/>
                  <a:tab pos="2357438" algn="l"/>
                  <a:tab pos="2828925" algn="l"/>
                  <a:tab pos="3300413" algn="l"/>
                  <a:tab pos="3773488" algn="l"/>
                  <a:tab pos="4244975" algn="l"/>
                  <a:tab pos="4716463" algn="l"/>
                  <a:tab pos="5189538" algn="l"/>
                  <a:tab pos="5661025" algn="l"/>
                  <a:tab pos="6132513" algn="l"/>
                  <a:tab pos="6605588" algn="l"/>
                  <a:tab pos="7077075" algn="l"/>
                  <a:tab pos="7548563" algn="l"/>
                  <a:tab pos="8020050" algn="l"/>
                  <a:tab pos="8493125" algn="l"/>
                  <a:tab pos="8964613" algn="l"/>
                  <a:tab pos="94361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69900" algn="l"/>
                  <a:tab pos="941388" algn="l"/>
                  <a:tab pos="1412875" algn="l"/>
                  <a:tab pos="1885950" algn="l"/>
                  <a:tab pos="2357438" algn="l"/>
                  <a:tab pos="2828925" algn="l"/>
                  <a:tab pos="3300413" algn="l"/>
                  <a:tab pos="3773488" algn="l"/>
                  <a:tab pos="4244975" algn="l"/>
                  <a:tab pos="4716463" algn="l"/>
                  <a:tab pos="5189538" algn="l"/>
                  <a:tab pos="5661025" algn="l"/>
                  <a:tab pos="6132513" algn="l"/>
                  <a:tab pos="6605588" algn="l"/>
                  <a:tab pos="7077075" algn="l"/>
                  <a:tab pos="7548563" algn="l"/>
                  <a:tab pos="8020050" algn="l"/>
                  <a:tab pos="8493125" algn="l"/>
                  <a:tab pos="8964613" algn="l"/>
                  <a:tab pos="94361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69900" algn="l"/>
                  <a:tab pos="941388" algn="l"/>
                  <a:tab pos="1412875" algn="l"/>
                  <a:tab pos="1885950" algn="l"/>
                  <a:tab pos="2357438" algn="l"/>
                  <a:tab pos="2828925" algn="l"/>
                  <a:tab pos="3300413" algn="l"/>
                  <a:tab pos="3773488" algn="l"/>
                  <a:tab pos="4244975" algn="l"/>
                  <a:tab pos="4716463" algn="l"/>
                  <a:tab pos="5189538" algn="l"/>
                  <a:tab pos="5661025" algn="l"/>
                  <a:tab pos="6132513" algn="l"/>
                  <a:tab pos="6605588" algn="l"/>
                  <a:tab pos="7077075" algn="l"/>
                  <a:tab pos="7548563" algn="l"/>
                  <a:tab pos="8020050" algn="l"/>
                  <a:tab pos="8493125" algn="l"/>
                  <a:tab pos="8964613" algn="l"/>
                  <a:tab pos="94361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69900" algn="l"/>
                  <a:tab pos="941388" algn="l"/>
                  <a:tab pos="1412875" algn="l"/>
                  <a:tab pos="1885950" algn="l"/>
                  <a:tab pos="2357438" algn="l"/>
                  <a:tab pos="2828925" algn="l"/>
                  <a:tab pos="3300413" algn="l"/>
                  <a:tab pos="3773488" algn="l"/>
                  <a:tab pos="4244975" algn="l"/>
                  <a:tab pos="4716463" algn="l"/>
                  <a:tab pos="5189538" algn="l"/>
                  <a:tab pos="5661025" algn="l"/>
                  <a:tab pos="6132513" algn="l"/>
                  <a:tab pos="6605588" algn="l"/>
                  <a:tab pos="7077075" algn="l"/>
                  <a:tab pos="7548563" algn="l"/>
                  <a:tab pos="8020050" algn="l"/>
                  <a:tab pos="8493125" algn="l"/>
                  <a:tab pos="8964613" algn="l"/>
                  <a:tab pos="94361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GB" sz="2000" b="1" i="1" u="sng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proton/neutron</a:t>
              </a:r>
              <a:r>
                <a:rPr lang="en-GB" sz="2000" b="1" u="sng" dirty="0" smtClean="0">
                  <a:solidFill>
                    <a:srgbClr val="FF00FF"/>
                  </a:solidFill>
                  <a:latin typeface="Comic Sans MS"/>
                  <a:cs typeface="Comic Sans MS"/>
                </a:rPr>
                <a:t> </a:t>
              </a:r>
              <a:r>
                <a:rPr lang="en-GB" sz="2000" b="1" u="sng" dirty="0">
                  <a:solidFill>
                    <a:srgbClr val="FF00FF"/>
                  </a:solidFill>
                  <a:latin typeface="Comic Sans MS"/>
                  <a:cs typeface="Comic Sans MS"/>
                </a:rPr>
                <a:t>tag method</a:t>
              </a:r>
            </a:p>
            <a:p>
              <a:pPr algn="ctr" eaLnBrk="1" hangingPunct="1"/>
              <a:r>
                <a:rPr lang="en-GB" sz="2000" b="1" dirty="0">
                  <a:solidFill>
                    <a:srgbClr val="3366FF"/>
                  </a:solidFill>
                  <a:latin typeface="Comic Sans MS"/>
                  <a:cs typeface="Comic Sans MS"/>
                </a:rPr>
                <a:t> </a:t>
              </a:r>
            </a:p>
            <a:p>
              <a:pPr eaLnBrk="1" hangingPunct="1">
                <a:buClr>
                  <a:srgbClr val="000066"/>
                </a:buClr>
                <a:buFont typeface="Courier New" charset="0"/>
                <a:buChar char="o"/>
              </a:pPr>
              <a:r>
                <a:rPr lang="en-GB" sz="1600" b="1" dirty="0">
                  <a:solidFill>
                    <a:srgbClr val="000066"/>
                  </a:solidFill>
                  <a:latin typeface="Comic Sans MS"/>
                  <a:cs typeface="Comic Sans MS"/>
                </a:rPr>
                <a:t> </a:t>
              </a:r>
              <a:r>
                <a:rPr lang="en-GB" sz="1600" b="1" dirty="0">
                  <a:latin typeface="Comic Sans MS"/>
                  <a:cs typeface="Comic Sans MS"/>
                </a:rPr>
                <a:t>Measurement of </a:t>
              </a:r>
              <a:r>
                <a:rPr lang="en-GB" sz="1600" b="1" i="1" dirty="0">
                  <a:latin typeface="Comic Sans MS"/>
                  <a:cs typeface="Comic Sans MS"/>
                </a:rPr>
                <a:t>t </a:t>
              </a:r>
            </a:p>
            <a:p>
              <a:pPr eaLnBrk="1" hangingPunct="1">
                <a:buClr>
                  <a:srgbClr val="000066"/>
                </a:buClr>
                <a:buFont typeface="Courier New" charset="0"/>
                <a:buChar char="o"/>
              </a:pPr>
              <a:r>
                <a:rPr lang="en-GB" sz="1600" b="1" dirty="0">
                  <a:latin typeface="Comic Sans MS"/>
                  <a:cs typeface="Comic Sans MS"/>
                </a:rPr>
                <a:t> Free of p-</a:t>
              </a:r>
              <a:r>
                <a:rPr lang="en-GB" sz="1600" b="1" dirty="0" err="1">
                  <a:latin typeface="Comic Sans MS"/>
                  <a:cs typeface="Comic Sans MS"/>
                </a:rPr>
                <a:t>diss</a:t>
              </a:r>
              <a:r>
                <a:rPr lang="en-GB" sz="1600" b="1" dirty="0">
                  <a:latin typeface="Comic Sans MS"/>
                  <a:cs typeface="Comic Sans MS"/>
                </a:rPr>
                <a:t> background</a:t>
              </a:r>
            </a:p>
            <a:p>
              <a:pPr eaLnBrk="1" hangingPunct="1">
                <a:buClr>
                  <a:srgbClr val="000066"/>
                </a:buClr>
                <a:buFont typeface="Courier New" charset="0"/>
                <a:buChar char="o"/>
              </a:pPr>
              <a:r>
                <a:rPr lang="en-GB" sz="1600" b="1" dirty="0">
                  <a:latin typeface="Comic Sans MS"/>
                  <a:cs typeface="Comic Sans MS"/>
                </a:rPr>
                <a:t> Higher M</a:t>
              </a:r>
              <a:r>
                <a:rPr lang="en-GB" sz="1600" b="1" baseline="-25000" dirty="0">
                  <a:latin typeface="Comic Sans MS"/>
                  <a:cs typeface="Comic Sans MS"/>
                </a:rPr>
                <a:t>X</a:t>
              </a:r>
              <a:r>
                <a:rPr lang="en-GB" sz="1600" b="1" dirty="0">
                  <a:latin typeface="Comic Sans MS"/>
                  <a:cs typeface="Comic Sans MS"/>
                </a:rPr>
                <a:t> range</a:t>
              </a:r>
            </a:p>
            <a:p>
              <a:pPr eaLnBrk="1" hangingPunct="1">
                <a:buClr>
                  <a:srgbClr val="000066"/>
                </a:buClr>
                <a:buFont typeface="Courier New" charset="0"/>
                <a:buChar char="o"/>
              </a:pPr>
              <a:r>
                <a:rPr lang="en-GB" sz="1600" b="1" dirty="0" smtClean="0">
                  <a:latin typeface="Comic Sans MS"/>
                  <a:cs typeface="Comic Sans MS"/>
                </a:rPr>
                <a:t> to have high acceptance for</a:t>
              </a:r>
            </a:p>
            <a:p>
              <a:pPr eaLnBrk="1" hangingPunct="1">
                <a:buClr>
                  <a:srgbClr val="000066"/>
                </a:buClr>
              </a:pPr>
              <a:r>
                <a:rPr lang="en-GB" sz="1600" dirty="0">
                  <a:latin typeface="Comic Sans MS"/>
                  <a:cs typeface="Comic Sans MS"/>
                </a:rPr>
                <a:t> </a:t>
              </a:r>
              <a:r>
                <a:rPr lang="en-GB" sz="1600" dirty="0" smtClean="0">
                  <a:latin typeface="Comic Sans MS"/>
                  <a:cs typeface="Comic Sans MS"/>
                </a:rPr>
                <a:t>  </a:t>
              </a:r>
              <a:r>
                <a:rPr lang="en-GB" sz="1600" b="1" dirty="0" smtClean="0">
                  <a:latin typeface="Comic Sans MS"/>
                  <a:cs typeface="Comic Sans MS"/>
                </a:rPr>
                <a:t>Roman</a:t>
              </a:r>
              <a:r>
                <a:rPr lang="en-GB" sz="1600" dirty="0" smtClean="0">
                  <a:latin typeface="Comic Sans MS"/>
                  <a:cs typeface="Comic Sans MS"/>
                </a:rPr>
                <a:t> </a:t>
              </a:r>
              <a:r>
                <a:rPr lang="en-GB" sz="1600" b="1" dirty="0" smtClean="0">
                  <a:latin typeface="Comic Sans MS"/>
                  <a:cs typeface="Comic Sans MS"/>
                </a:rPr>
                <a:t>Pots / ZDC challenging</a:t>
              </a:r>
            </a:p>
            <a:p>
              <a:pPr eaLnBrk="1" hangingPunct="1">
                <a:buClr>
                  <a:srgbClr val="000066"/>
                </a:buClr>
              </a:pPr>
              <a:r>
                <a:rPr lang="en-GB" sz="1600" dirty="0">
                  <a:latin typeface="Comic Sans MS"/>
                  <a:cs typeface="Comic Sans MS"/>
                  <a:sym typeface="Wingdings"/>
                </a:rPr>
                <a:t> </a:t>
              </a:r>
              <a:r>
                <a:rPr lang="en-GB" sz="1600" dirty="0" smtClean="0">
                  <a:latin typeface="Comic Sans MS"/>
                  <a:cs typeface="Comic Sans MS"/>
                  <a:sym typeface="Wingdings"/>
                </a:rPr>
                <a:t>  </a:t>
              </a:r>
              <a:r>
                <a:rPr lang="en-GB" sz="1600" b="1" dirty="0" smtClean="0">
                  <a:latin typeface="Comic Sans MS"/>
                  <a:cs typeface="Comic Sans MS"/>
                  <a:sym typeface="Wingdings"/>
                </a:rPr>
                <a:t> IR design</a:t>
              </a:r>
              <a:endParaRPr lang="en-GB" sz="1600" b="1" dirty="0">
                <a:latin typeface="Comic Sans MS"/>
                <a:cs typeface="Comic Sans MS"/>
              </a:endParaRPr>
            </a:p>
          </p:txBody>
        </p:sp>
        <p:grpSp>
          <p:nvGrpSpPr>
            <p:cNvPr id="27679" name="Group 6"/>
            <p:cNvGrpSpPr>
              <a:grpSpLocks/>
            </p:cNvGrpSpPr>
            <p:nvPr/>
          </p:nvGrpSpPr>
          <p:grpSpPr bwMode="auto">
            <a:xfrm>
              <a:off x="3869031" y="1595025"/>
              <a:ext cx="2949994" cy="1597225"/>
              <a:chOff x="1972" y="1116"/>
              <a:chExt cx="1756" cy="967"/>
            </a:xfrm>
          </p:grpSpPr>
          <p:grpSp>
            <p:nvGrpSpPr>
              <p:cNvPr id="27680" name="Group 7"/>
              <p:cNvGrpSpPr>
                <a:grpSpLocks/>
              </p:cNvGrpSpPr>
              <p:nvPr/>
            </p:nvGrpSpPr>
            <p:grpSpPr bwMode="auto">
              <a:xfrm>
                <a:off x="1972" y="1160"/>
                <a:ext cx="1671" cy="923"/>
                <a:chOff x="1972" y="1160"/>
                <a:chExt cx="1671" cy="923"/>
              </a:xfrm>
            </p:grpSpPr>
            <p:pic>
              <p:nvPicPr>
                <p:cNvPr id="27682" name="Picture 8"/>
                <p:cNvPicPr>
                  <a:picLocks noChangeAspect="1" noChangeArrowheads="1"/>
                </p:cNvPicPr>
                <p:nvPr/>
              </p:nvPicPr>
              <p:blipFill>
                <a:blip r:embed="rId3">
                  <a:lum bright="-6000" contrast="12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2533" t="66359" r="15747" b="5440"/>
                <a:stretch>
                  <a:fillRect/>
                </a:stretch>
              </p:blipFill>
              <p:spPr bwMode="auto">
                <a:xfrm>
                  <a:off x="2233" y="1160"/>
                  <a:ext cx="1410" cy="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83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972" y="1163"/>
                  <a:ext cx="1431" cy="1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>
                  <a:spAutoFit/>
                </a:bodyPr>
                <a:lstStyle>
                  <a:lvl1pPr eaLnBrk="0" hangingPunct="0">
                    <a:tabLst>
                      <a:tab pos="0" algn="l"/>
                      <a:tab pos="469900" algn="l"/>
                      <a:tab pos="941388" algn="l"/>
                      <a:tab pos="1412875" algn="l"/>
                      <a:tab pos="1885950" algn="l"/>
                      <a:tab pos="2357438" algn="l"/>
                      <a:tab pos="2828925" algn="l"/>
                      <a:tab pos="3300413" algn="l"/>
                      <a:tab pos="3773488" algn="l"/>
                      <a:tab pos="4244975" algn="l"/>
                      <a:tab pos="4716463" algn="l"/>
                      <a:tab pos="5189538" algn="l"/>
                      <a:tab pos="5661025" algn="l"/>
                      <a:tab pos="6132513" algn="l"/>
                      <a:tab pos="6605588" algn="l"/>
                      <a:tab pos="7077075" algn="l"/>
                      <a:tab pos="7548563" algn="l"/>
                      <a:tab pos="8020050" algn="l"/>
                      <a:tab pos="8493125" algn="l"/>
                      <a:tab pos="8964613" algn="l"/>
                      <a:tab pos="9436100" algn="l"/>
                    </a:tabLs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37931725" indent="-37474525" eaLnBrk="0" hangingPunct="0">
                    <a:tabLst>
                      <a:tab pos="0" algn="l"/>
                      <a:tab pos="469900" algn="l"/>
                      <a:tab pos="941388" algn="l"/>
                      <a:tab pos="1412875" algn="l"/>
                      <a:tab pos="1885950" algn="l"/>
                      <a:tab pos="2357438" algn="l"/>
                      <a:tab pos="2828925" algn="l"/>
                      <a:tab pos="3300413" algn="l"/>
                      <a:tab pos="3773488" algn="l"/>
                      <a:tab pos="4244975" algn="l"/>
                      <a:tab pos="4716463" algn="l"/>
                      <a:tab pos="5189538" algn="l"/>
                      <a:tab pos="5661025" algn="l"/>
                      <a:tab pos="6132513" algn="l"/>
                      <a:tab pos="6605588" algn="l"/>
                      <a:tab pos="7077075" algn="l"/>
                      <a:tab pos="7548563" algn="l"/>
                      <a:tab pos="8020050" algn="l"/>
                      <a:tab pos="8493125" algn="l"/>
                      <a:tab pos="8964613" algn="l"/>
                      <a:tab pos="9436100" algn="l"/>
                    </a:tabLs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 eaLnBrk="0" hangingPunct="0">
                    <a:tabLst>
                      <a:tab pos="0" algn="l"/>
                      <a:tab pos="469900" algn="l"/>
                      <a:tab pos="941388" algn="l"/>
                      <a:tab pos="1412875" algn="l"/>
                      <a:tab pos="1885950" algn="l"/>
                      <a:tab pos="2357438" algn="l"/>
                      <a:tab pos="2828925" algn="l"/>
                      <a:tab pos="3300413" algn="l"/>
                      <a:tab pos="3773488" algn="l"/>
                      <a:tab pos="4244975" algn="l"/>
                      <a:tab pos="4716463" algn="l"/>
                      <a:tab pos="5189538" algn="l"/>
                      <a:tab pos="5661025" algn="l"/>
                      <a:tab pos="6132513" algn="l"/>
                      <a:tab pos="6605588" algn="l"/>
                      <a:tab pos="7077075" algn="l"/>
                      <a:tab pos="7548563" algn="l"/>
                      <a:tab pos="8020050" algn="l"/>
                      <a:tab pos="8493125" algn="l"/>
                      <a:tab pos="8964613" algn="l"/>
                      <a:tab pos="9436100" algn="l"/>
                    </a:tabLs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 eaLnBrk="0" hangingPunct="0">
                    <a:tabLst>
                      <a:tab pos="0" algn="l"/>
                      <a:tab pos="469900" algn="l"/>
                      <a:tab pos="941388" algn="l"/>
                      <a:tab pos="1412875" algn="l"/>
                      <a:tab pos="1885950" algn="l"/>
                      <a:tab pos="2357438" algn="l"/>
                      <a:tab pos="2828925" algn="l"/>
                      <a:tab pos="3300413" algn="l"/>
                      <a:tab pos="3773488" algn="l"/>
                      <a:tab pos="4244975" algn="l"/>
                      <a:tab pos="4716463" algn="l"/>
                      <a:tab pos="5189538" algn="l"/>
                      <a:tab pos="5661025" algn="l"/>
                      <a:tab pos="6132513" algn="l"/>
                      <a:tab pos="6605588" algn="l"/>
                      <a:tab pos="7077075" algn="l"/>
                      <a:tab pos="7548563" algn="l"/>
                      <a:tab pos="8020050" algn="l"/>
                      <a:tab pos="8493125" algn="l"/>
                      <a:tab pos="8964613" algn="l"/>
                      <a:tab pos="9436100" algn="l"/>
                    </a:tabLs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 eaLnBrk="0" hangingPunct="0">
                    <a:tabLst>
                      <a:tab pos="0" algn="l"/>
                      <a:tab pos="469900" algn="l"/>
                      <a:tab pos="941388" algn="l"/>
                      <a:tab pos="1412875" algn="l"/>
                      <a:tab pos="1885950" algn="l"/>
                      <a:tab pos="2357438" algn="l"/>
                      <a:tab pos="2828925" algn="l"/>
                      <a:tab pos="3300413" algn="l"/>
                      <a:tab pos="3773488" algn="l"/>
                      <a:tab pos="4244975" algn="l"/>
                      <a:tab pos="4716463" algn="l"/>
                      <a:tab pos="5189538" algn="l"/>
                      <a:tab pos="5661025" algn="l"/>
                      <a:tab pos="6132513" algn="l"/>
                      <a:tab pos="6605588" algn="l"/>
                      <a:tab pos="7077075" algn="l"/>
                      <a:tab pos="7548563" algn="l"/>
                      <a:tab pos="8020050" algn="l"/>
                      <a:tab pos="8493125" algn="l"/>
                      <a:tab pos="8964613" algn="l"/>
                      <a:tab pos="9436100" algn="l"/>
                    </a:tabLs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469900" algn="l"/>
                      <a:tab pos="941388" algn="l"/>
                      <a:tab pos="1412875" algn="l"/>
                      <a:tab pos="1885950" algn="l"/>
                      <a:tab pos="2357438" algn="l"/>
                      <a:tab pos="2828925" algn="l"/>
                      <a:tab pos="3300413" algn="l"/>
                      <a:tab pos="3773488" algn="l"/>
                      <a:tab pos="4244975" algn="l"/>
                      <a:tab pos="4716463" algn="l"/>
                      <a:tab pos="5189538" algn="l"/>
                      <a:tab pos="5661025" algn="l"/>
                      <a:tab pos="6132513" algn="l"/>
                      <a:tab pos="6605588" algn="l"/>
                      <a:tab pos="7077075" algn="l"/>
                      <a:tab pos="7548563" algn="l"/>
                      <a:tab pos="8020050" algn="l"/>
                      <a:tab pos="8493125" algn="l"/>
                      <a:tab pos="8964613" algn="l"/>
                      <a:tab pos="9436100" algn="l"/>
                    </a:tabLs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469900" algn="l"/>
                      <a:tab pos="941388" algn="l"/>
                      <a:tab pos="1412875" algn="l"/>
                      <a:tab pos="1885950" algn="l"/>
                      <a:tab pos="2357438" algn="l"/>
                      <a:tab pos="2828925" algn="l"/>
                      <a:tab pos="3300413" algn="l"/>
                      <a:tab pos="3773488" algn="l"/>
                      <a:tab pos="4244975" algn="l"/>
                      <a:tab pos="4716463" algn="l"/>
                      <a:tab pos="5189538" algn="l"/>
                      <a:tab pos="5661025" algn="l"/>
                      <a:tab pos="6132513" algn="l"/>
                      <a:tab pos="6605588" algn="l"/>
                      <a:tab pos="7077075" algn="l"/>
                      <a:tab pos="7548563" algn="l"/>
                      <a:tab pos="8020050" algn="l"/>
                      <a:tab pos="8493125" algn="l"/>
                      <a:tab pos="8964613" algn="l"/>
                      <a:tab pos="9436100" algn="l"/>
                    </a:tabLs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469900" algn="l"/>
                      <a:tab pos="941388" algn="l"/>
                      <a:tab pos="1412875" algn="l"/>
                      <a:tab pos="1885950" algn="l"/>
                      <a:tab pos="2357438" algn="l"/>
                      <a:tab pos="2828925" algn="l"/>
                      <a:tab pos="3300413" algn="l"/>
                      <a:tab pos="3773488" algn="l"/>
                      <a:tab pos="4244975" algn="l"/>
                      <a:tab pos="4716463" algn="l"/>
                      <a:tab pos="5189538" algn="l"/>
                      <a:tab pos="5661025" algn="l"/>
                      <a:tab pos="6132513" algn="l"/>
                      <a:tab pos="6605588" algn="l"/>
                      <a:tab pos="7077075" algn="l"/>
                      <a:tab pos="7548563" algn="l"/>
                      <a:tab pos="8020050" algn="l"/>
                      <a:tab pos="8493125" algn="l"/>
                      <a:tab pos="8964613" algn="l"/>
                      <a:tab pos="9436100" algn="l"/>
                    </a:tabLs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0" algn="l"/>
                      <a:tab pos="469900" algn="l"/>
                      <a:tab pos="941388" algn="l"/>
                      <a:tab pos="1412875" algn="l"/>
                      <a:tab pos="1885950" algn="l"/>
                      <a:tab pos="2357438" algn="l"/>
                      <a:tab pos="2828925" algn="l"/>
                      <a:tab pos="3300413" algn="l"/>
                      <a:tab pos="3773488" algn="l"/>
                      <a:tab pos="4244975" algn="l"/>
                      <a:tab pos="4716463" algn="l"/>
                      <a:tab pos="5189538" algn="l"/>
                      <a:tab pos="5661025" algn="l"/>
                      <a:tab pos="6132513" algn="l"/>
                      <a:tab pos="6605588" algn="l"/>
                      <a:tab pos="7077075" algn="l"/>
                      <a:tab pos="7548563" algn="l"/>
                      <a:tab pos="8020050" algn="l"/>
                      <a:tab pos="8493125" algn="l"/>
                      <a:tab pos="8964613" algn="l"/>
                      <a:tab pos="9436100" algn="l"/>
                    </a:tabLs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pPr algn="ctr" eaLnBrk="1" hangingPunct="1">
                    <a:spcBef>
                      <a:spcPts val="1050"/>
                    </a:spcBef>
                  </a:pPr>
                  <a:r>
                    <a:rPr lang="en-GB" sz="1400" b="1" dirty="0">
                      <a:solidFill>
                        <a:srgbClr val="0000FF"/>
                      </a:solidFill>
                      <a:latin typeface="Comic Sans MS"/>
                      <a:cs typeface="Comic Sans MS"/>
                    </a:rPr>
                    <a:t>Diffractive peak</a:t>
                  </a:r>
                </a:p>
              </p:txBody>
            </p:sp>
            <p:sp>
              <p:nvSpPr>
                <p:cNvPr id="27684" name="Freeform 10"/>
                <p:cNvSpPr>
                  <a:spLocks/>
                </p:cNvSpPr>
                <p:nvPr/>
              </p:nvSpPr>
              <p:spPr bwMode="auto">
                <a:xfrm rot="1800000" flipV="1">
                  <a:off x="3122" y="1320"/>
                  <a:ext cx="304" cy="56"/>
                </a:xfrm>
                <a:custGeom>
                  <a:avLst/>
                  <a:gdLst>
                    <a:gd name="T0" fmla="*/ 0 w 1660"/>
                    <a:gd name="T1" fmla="*/ 0 h 3"/>
                    <a:gd name="T2" fmla="*/ 304 w 1660"/>
                    <a:gd name="T3" fmla="*/ 56 h 3"/>
                    <a:gd name="T4" fmla="*/ 0 60000 65536"/>
                    <a:gd name="T5" fmla="*/ 0 60000 65536"/>
                    <a:gd name="T6" fmla="*/ 0 w 1660"/>
                    <a:gd name="T7" fmla="*/ 0 h 3"/>
                    <a:gd name="T8" fmla="*/ 1660 w 1660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660" h="3">
                      <a:moveTo>
                        <a:pt x="0" y="0"/>
                      </a:moveTo>
                      <a:lnTo>
                        <a:pt x="1660" y="3"/>
                      </a:lnTo>
                    </a:path>
                  </a:pathLst>
                </a:custGeom>
                <a:noFill/>
                <a:ln w="19080">
                  <a:solidFill>
                    <a:srgbClr val="0000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latin typeface="Calibri" charset="0"/>
                  </a:endParaRPr>
                </a:p>
              </p:txBody>
            </p:sp>
            <p:graphicFrame>
              <p:nvGraphicFramePr>
                <p:cNvPr id="27650" name="Object 2"/>
                <p:cNvGraphicFramePr>
                  <a:graphicFrameLocks noChangeAspect="1"/>
                </p:cNvGraphicFramePr>
                <p:nvPr/>
              </p:nvGraphicFramePr>
              <p:xfrm>
                <a:off x="2357" y="1762"/>
                <a:ext cx="1056" cy="321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82321" r:id="rId4" imgW="1168400" imgH="444500" progId="">
                        <p:embed/>
                      </p:oleObj>
                    </mc:Choice>
                    <mc:Fallback>
                      <p:oleObj r:id="rId4" imgW="1168400" imgH="444500" progId="">
                        <p:embed/>
                        <p:pic>
                          <p:nvPicPr>
                            <p:cNvPr id="0" name="Picture 4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357" y="1762"/>
                              <a:ext cx="1056" cy="321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blipFill dpi="0" rotWithShape="0">
                                    <a:blip/>
                                    <a:srcRect/>
                                    <a:stretch>
                                      <a:fillRect/>
                                    </a:stretch>
                                  </a:blip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27681" name="Rectangle 12"/>
              <p:cNvSpPr>
                <a:spLocks noChangeArrowheads="1"/>
              </p:cNvSpPr>
              <p:nvPr/>
            </p:nvSpPr>
            <p:spPr bwMode="auto">
              <a:xfrm>
                <a:off x="2057" y="1116"/>
                <a:ext cx="1671" cy="957"/>
              </a:xfrm>
              <a:prstGeom prst="rect">
                <a:avLst/>
              </a:prstGeom>
              <a:noFill/>
              <a:ln w="28440">
                <a:solidFill>
                  <a:srgbClr val="FF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rgbClr val="FF00FF"/>
                  </a:solidFill>
                  <a:latin typeface="Calibri" charset="0"/>
                </a:endParaRPr>
              </a:p>
            </p:txBody>
          </p:sp>
        </p:grpSp>
      </p:grpSp>
      <p:grpSp>
        <p:nvGrpSpPr>
          <p:cNvPr id="8" name="Group 48"/>
          <p:cNvGrpSpPr>
            <a:grpSpLocks/>
          </p:cNvGrpSpPr>
          <p:nvPr/>
        </p:nvGrpSpPr>
        <p:grpSpPr bwMode="auto">
          <a:xfrm>
            <a:off x="212725" y="3752849"/>
            <a:ext cx="8751888" cy="2362200"/>
            <a:chOff x="213356" y="3753217"/>
            <a:chExt cx="8750889" cy="2362273"/>
          </a:xfrm>
        </p:grpSpPr>
        <p:sp>
          <p:nvSpPr>
            <p:cNvPr id="50" name="Rounded Rectangle 49"/>
            <p:cNvSpPr/>
            <p:nvPr/>
          </p:nvSpPr>
          <p:spPr>
            <a:xfrm>
              <a:off x="213356" y="3753217"/>
              <a:ext cx="8750889" cy="2362273"/>
            </a:xfrm>
            <a:prstGeom prst="roundRect">
              <a:avLst/>
            </a:prstGeom>
            <a:solidFill>
              <a:schemeClr val="accent6">
                <a:lumMod val="75000"/>
                <a:alpha val="16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662" name="Text Box 3"/>
            <p:cNvSpPr txBox="1">
              <a:spLocks noChangeArrowheads="1"/>
            </p:cNvSpPr>
            <p:nvPr/>
          </p:nvSpPr>
          <p:spPr bwMode="auto">
            <a:xfrm>
              <a:off x="375032" y="4026733"/>
              <a:ext cx="4248608" cy="1812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36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4545" tIns="49163" rIns="94545" bIns="49163">
              <a:spAutoFit/>
            </a:bodyPr>
            <a:lstStyle>
              <a:lvl1pPr marL="173038" indent="-173038" eaLnBrk="0" hangingPunct="0"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4625" algn="l"/>
                  <a:tab pos="644525" algn="l"/>
                  <a:tab pos="1116013" algn="l"/>
                  <a:tab pos="1589088" algn="l"/>
                  <a:tab pos="2060575" algn="l"/>
                  <a:tab pos="2532063" algn="l"/>
                  <a:tab pos="3005138" algn="l"/>
                  <a:tab pos="3476625" algn="l"/>
                  <a:tab pos="3948113" algn="l"/>
                  <a:tab pos="4419600" algn="l"/>
                  <a:tab pos="4892675" algn="l"/>
                  <a:tab pos="5364163" algn="l"/>
                  <a:tab pos="5835650" algn="l"/>
                  <a:tab pos="6308725" algn="l"/>
                  <a:tab pos="6780213" algn="l"/>
                  <a:tab pos="7251700" algn="l"/>
                  <a:tab pos="7723188" algn="l"/>
                  <a:tab pos="8196263" algn="l"/>
                  <a:tab pos="8667750" algn="l"/>
                  <a:tab pos="9139238" algn="l"/>
                  <a:tab pos="9612313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spcBef>
                  <a:spcPts val="350"/>
                </a:spcBef>
              </a:pPr>
              <a:r>
                <a:rPr lang="en-GB" sz="2000" b="1" u="sng" dirty="0">
                  <a:solidFill>
                    <a:srgbClr val="FF00FF"/>
                  </a:solidFill>
                  <a:latin typeface="Comic Sans MS"/>
                  <a:cs typeface="Comic Sans MS"/>
                </a:rPr>
                <a:t>Large </a:t>
              </a:r>
              <a:r>
                <a:rPr lang="en-GB" sz="2000" b="1" u="sng" dirty="0" err="1">
                  <a:solidFill>
                    <a:srgbClr val="FF00FF"/>
                  </a:solidFill>
                  <a:latin typeface="Comic Sans MS"/>
                  <a:cs typeface="Comic Sans MS"/>
                </a:rPr>
                <a:t>Rapidiy</a:t>
              </a:r>
              <a:r>
                <a:rPr lang="en-GB" sz="2000" b="1" u="sng" dirty="0">
                  <a:solidFill>
                    <a:srgbClr val="FF00FF"/>
                  </a:solidFill>
                  <a:latin typeface="Comic Sans MS"/>
                  <a:cs typeface="Comic Sans MS"/>
                </a:rPr>
                <a:t> Gap method</a:t>
              </a:r>
            </a:p>
            <a:p>
              <a:pPr algn="ctr" eaLnBrk="1" hangingPunct="1">
                <a:spcBef>
                  <a:spcPts val="350"/>
                </a:spcBef>
              </a:pPr>
              <a:endParaRPr lang="en-GB" sz="1400" b="1" u="sng" dirty="0">
                <a:solidFill>
                  <a:srgbClr val="CC0000"/>
                </a:solidFill>
                <a:latin typeface="Comic Sans MS"/>
                <a:cs typeface="Comic Sans MS"/>
              </a:endParaRPr>
            </a:p>
            <a:p>
              <a:pPr eaLnBrk="1" hangingPunct="1">
                <a:spcBef>
                  <a:spcPts val="313"/>
                </a:spcBef>
                <a:buClr>
                  <a:srgbClr val="003399"/>
                </a:buClr>
                <a:buFont typeface="Courier New" charset="0"/>
                <a:buChar char="o"/>
              </a:pPr>
              <a:r>
                <a:rPr lang="en-GB" sz="1600" b="1" i="1" dirty="0">
                  <a:solidFill>
                    <a:srgbClr val="322F31"/>
                  </a:solidFill>
                  <a:latin typeface="Comic Sans MS"/>
                  <a:cs typeface="Comic Sans MS"/>
                </a:rPr>
                <a:t>X</a:t>
              </a:r>
              <a:r>
                <a:rPr lang="en-GB" sz="1600" b="1" dirty="0">
                  <a:solidFill>
                    <a:srgbClr val="322F31"/>
                  </a:solidFill>
                  <a:latin typeface="Comic Sans MS"/>
                  <a:cs typeface="Comic Sans MS"/>
                </a:rPr>
                <a:t> system and e’ measured</a:t>
              </a:r>
            </a:p>
            <a:p>
              <a:pPr eaLnBrk="1" hangingPunct="1">
                <a:spcBef>
                  <a:spcPts val="313"/>
                </a:spcBef>
                <a:buClr>
                  <a:srgbClr val="003399"/>
                </a:buClr>
                <a:buFont typeface="Courier New" charset="0"/>
                <a:buChar char="o"/>
              </a:pPr>
              <a:r>
                <a:rPr lang="en-GB" sz="1600" b="1" dirty="0">
                  <a:solidFill>
                    <a:srgbClr val="322F31"/>
                  </a:solidFill>
                  <a:latin typeface="Comic Sans MS"/>
                  <a:cs typeface="Comic Sans MS"/>
                </a:rPr>
                <a:t>Proton dissociation background</a:t>
              </a:r>
            </a:p>
            <a:p>
              <a:pPr eaLnBrk="1" hangingPunct="1">
                <a:spcBef>
                  <a:spcPts val="313"/>
                </a:spcBef>
                <a:buClr>
                  <a:srgbClr val="003399"/>
                </a:buClr>
                <a:buFont typeface="Courier New" charset="0"/>
                <a:buChar char="o"/>
              </a:pPr>
              <a:r>
                <a:rPr lang="en-GB" sz="1600" b="1" dirty="0">
                  <a:solidFill>
                    <a:srgbClr val="322F31"/>
                  </a:solidFill>
                  <a:latin typeface="Comic Sans MS"/>
                  <a:cs typeface="Comic Sans MS"/>
                </a:rPr>
                <a:t>High </a:t>
              </a:r>
              <a:r>
                <a:rPr lang="en-GB" sz="1600" b="1" dirty="0" smtClean="0">
                  <a:solidFill>
                    <a:srgbClr val="322F31"/>
                  </a:solidFill>
                  <a:latin typeface="Comic Sans MS"/>
                  <a:cs typeface="Comic Sans MS"/>
                </a:rPr>
                <a:t>acceptance in </a:t>
              </a:r>
              <a:r>
                <a:rPr lang="en-GB" sz="1600" b="1" dirty="0" smtClean="0">
                  <a:solidFill>
                    <a:srgbClr val="322F31"/>
                  </a:solidFill>
                  <a:latin typeface="Symbol" charset="2"/>
                  <a:cs typeface="Symbol" charset="2"/>
                </a:rPr>
                <a:t>h  </a:t>
              </a:r>
              <a:r>
                <a:rPr lang="en-GB" sz="1600" b="1" dirty="0" smtClean="0">
                  <a:solidFill>
                    <a:srgbClr val="322F31"/>
                  </a:solidFill>
                  <a:latin typeface="Comic Sans MS"/>
                  <a:cs typeface="Comic Sans MS"/>
                </a:rPr>
                <a:t>for detector</a:t>
              </a:r>
            </a:p>
            <a:p>
              <a:pPr marL="0" indent="0" eaLnBrk="1" hangingPunct="1">
                <a:spcBef>
                  <a:spcPts val="313"/>
                </a:spcBef>
                <a:buClr>
                  <a:srgbClr val="003399"/>
                </a:buClr>
              </a:pPr>
              <a:r>
                <a:rPr lang="en-GB" sz="1600" dirty="0" smtClean="0">
                  <a:solidFill>
                    <a:srgbClr val="322F31"/>
                  </a:solidFill>
                  <a:latin typeface="Comic Sans MS"/>
                  <a:cs typeface="Comic Sans MS"/>
                  <a:sym typeface="Wingdings"/>
                </a:rPr>
                <a:t> crucial for </a:t>
              </a:r>
              <a:r>
                <a:rPr lang="en-GB" sz="1600" dirty="0" err="1" smtClean="0">
                  <a:solidFill>
                    <a:srgbClr val="322F31"/>
                  </a:solidFill>
                  <a:latin typeface="Comic Sans MS"/>
                  <a:cs typeface="Comic Sans MS"/>
                  <a:sym typeface="Wingdings"/>
                </a:rPr>
                <a:t>eA</a:t>
              </a:r>
              <a:endParaRPr lang="en-GB" sz="1600" b="1" dirty="0">
                <a:solidFill>
                  <a:srgbClr val="322F31"/>
                </a:solidFill>
                <a:latin typeface="Comic Sans MS"/>
                <a:cs typeface="Comic Sans MS"/>
              </a:endParaRPr>
            </a:p>
          </p:txBody>
        </p:sp>
        <p:grpSp>
          <p:nvGrpSpPr>
            <p:cNvPr id="27663" name="Group 14"/>
            <p:cNvGrpSpPr>
              <a:grpSpLocks/>
            </p:cNvGrpSpPr>
            <p:nvPr/>
          </p:nvGrpSpPr>
          <p:grpSpPr bwMode="auto">
            <a:xfrm>
              <a:off x="4467085" y="3867699"/>
              <a:ext cx="2531692" cy="2067973"/>
              <a:chOff x="2969" y="2480"/>
              <a:chExt cx="1507" cy="1252"/>
            </a:xfrm>
          </p:grpSpPr>
          <p:pic>
            <p:nvPicPr>
              <p:cNvPr id="27664" name="Picture 1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052" t="56993" r="40498" b="8786"/>
              <a:stretch>
                <a:fillRect/>
              </a:stretch>
            </p:blipFill>
            <p:spPr bwMode="auto">
              <a:xfrm>
                <a:off x="2986" y="2503"/>
                <a:ext cx="1209" cy="12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27665" name="Rectangle 16"/>
              <p:cNvSpPr>
                <a:spLocks noChangeArrowheads="1"/>
              </p:cNvSpPr>
              <p:nvPr/>
            </p:nvSpPr>
            <p:spPr bwMode="auto">
              <a:xfrm>
                <a:off x="4213" y="3487"/>
                <a:ext cx="100" cy="10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  <p:sp>
            <p:nvSpPr>
              <p:cNvPr id="27666" name="Rectangle 17"/>
              <p:cNvSpPr>
                <a:spLocks noChangeArrowheads="1"/>
              </p:cNvSpPr>
              <p:nvPr/>
            </p:nvSpPr>
            <p:spPr bwMode="auto">
              <a:xfrm>
                <a:off x="4105" y="3626"/>
                <a:ext cx="99" cy="10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  <p:sp>
            <p:nvSpPr>
              <p:cNvPr id="27667" name="Rectangle 18"/>
              <p:cNvSpPr>
                <a:spLocks noChangeArrowheads="1"/>
              </p:cNvSpPr>
              <p:nvPr/>
            </p:nvSpPr>
            <p:spPr bwMode="auto">
              <a:xfrm>
                <a:off x="3970" y="3514"/>
                <a:ext cx="451" cy="10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  <p:sp>
            <p:nvSpPr>
              <p:cNvPr id="27668" name="Line 19"/>
              <p:cNvSpPr>
                <a:spLocks noChangeShapeType="1"/>
              </p:cNvSpPr>
              <p:nvPr/>
            </p:nvSpPr>
            <p:spPr bwMode="auto">
              <a:xfrm>
                <a:off x="3968" y="3603"/>
                <a:ext cx="377" cy="6"/>
              </a:xfrm>
              <a:prstGeom prst="line">
                <a:avLst/>
              </a:prstGeom>
              <a:noFill/>
              <a:ln w="255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69" name="Line 20"/>
              <p:cNvSpPr>
                <a:spLocks noChangeShapeType="1"/>
              </p:cNvSpPr>
              <p:nvPr/>
            </p:nvSpPr>
            <p:spPr bwMode="auto">
              <a:xfrm>
                <a:off x="3969" y="3613"/>
                <a:ext cx="466" cy="99"/>
              </a:xfrm>
              <a:prstGeom prst="line">
                <a:avLst/>
              </a:prstGeom>
              <a:noFill/>
              <a:ln w="255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0" name="Line 21"/>
              <p:cNvSpPr>
                <a:spLocks noChangeShapeType="1"/>
              </p:cNvSpPr>
              <p:nvPr/>
            </p:nvSpPr>
            <p:spPr bwMode="auto">
              <a:xfrm flipV="1">
                <a:off x="4019" y="3577"/>
                <a:ext cx="303" cy="37"/>
              </a:xfrm>
              <a:prstGeom prst="line">
                <a:avLst/>
              </a:prstGeom>
              <a:noFill/>
              <a:ln w="255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1" name="Line 22"/>
              <p:cNvSpPr>
                <a:spLocks noChangeShapeType="1"/>
              </p:cNvSpPr>
              <p:nvPr/>
            </p:nvSpPr>
            <p:spPr bwMode="auto">
              <a:xfrm>
                <a:off x="3993" y="3607"/>
                <a:ext cx="422" cy="60"/>
              </a:xfrm>
              <a:prstGeom prst="line">
                <a:avLst/>
              </a:prstGeom>
              <a:noFill/>
              <a:ln w="255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2" name="Line 23"/>
              <p:cNvSpPr>
                <a:spLocks noChangeShapeType="1"/>
              </p:cNvSpPr>
              <p:nvPr/>
            </p:nvSpPr>
            <p:spPr bwMode="auto">
              <a:xfrm flipV="1">
                <a:off x="3950" y="3531"/>
                <a:ext cx="471" cy="80"/>
              </a:xfrm>
              <a:prstGeom prst="line">
                <a:avLst/>
              </a:prstGeom>
              <a:noFill/>
              <a:ln w="2556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73" name="Text Box 24"/>
              <p:cNvSpPr txBox="1">
                <a:spLocks noChangeArrowheads="1"/>
              </p:cNvSpPr>
              <p:nvPr/>
            </p:nvSpPr>
            <p:spPr bwMode="auto">
              <a:xfrm>
                <a:off x="4192" y="3292"/>
                <a:ext cx="284" cy="2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 eaLnBrk="1" hangingPunct="1">
                  <a:spcBef>
                    <a:spcPts val="1188"/>
                  </a:spcBef>
                </a:pPr>
                <a:r>
                  <a:rPr lang="en-GB" sz="160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M</a:t>
                </a:r>
                <a:r>
                  <a:rPr lang="en-GB" sz="1600" baseline="-2500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Y</a:t>
                </a:r>
              </a:p>
            </p:txBody>
          </p:sp>
          <p:sp>
            <p:nvSpPr>
              <p:cNvPr id="27674" name="AutoShape 25"/>
              <p:cNvSpPr>
                <a:spLocks/>
              </p:cNvSpPr>
              <p:nvPr/>
            </p:nvSpPr>
            <p:spPr bwMode="auto">
              <a:xfrm rot="10740000" flipV="1">
                <a:off x="3248" y="2701"/>
                <a:ext cx="167" cy="94"/>
              </a:xfrm>
              <a:custGeom>
                <a:avLst/>
                <a:gdLst>
                  <a:gd name="T0" fmla="*/ 0 w 21600"/>
                  <a:gd name="T1" fmla="*/ 0 h 21600"/>
                  <a:gd name="T2" fmla="*/ 709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-20336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259 w 21600"/>
                  <a:gd name="T19" fmla="*/ 0 h 21600"/>
                  <a:gd name="T20" fmla="*/ 21600 w 21600"/>
                  <a:gd name="T21" fmla="*/ 1103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 stroke="0">
                    <a:moveTo>
                      <a:pt x="267" y="8412"/>
                    </a:moveTo>
                    <a:cubicBezTo>
                      <a:pt x="1382" y="3492"/>
                      <a:pt x="5755" y="-1"/>
                      <a:pt x="10800" y="-1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08"/>
                      <a:pt x="21598" y="11016"/>
                      <a:pt x="21595" y="11124"/>
                    </a:cubicBezTo>
                    <a:lnTo>
                      <a:pt x="10800" y="10800"/>
                    </a:lnTo>
                    <a:close/>
                  </a:path>
                  <a:path w="21600" h="21600" fill="none">
                    <a:moveTo>
                      <a:pt x="267" y="8412"/>
                    </a:moveTo>
                    <a:cubicBezTo>
                      <a:pt x="1382" y="3492"/>
                      <a:pt x="5755" y="-1"/>
                      <a:pt x="10800" y="-1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0908"/>
                      <a:pt x="21598" y="11016"/>
                      <a:pt x="21595" y="11124"/>
                    </a:cubicBezTo>
                  </a:path>
                </a:pathLst>
              </a:custGeom>
              <a:noFill/>
              <a:ln w="9360">
                <a:solidFill>
                  <a:srgbClr val="003399"/>
                </a:solidFill>
                <a:miter lim="800000"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  <p:sp>
            <p:nvSpPr>
              <p:cNvPr id="27675" name="Text Box 26"/>
              <p:cNvSpPr txBox="1">
                <a:spLocks noChangeArrowheads="1"/>
              </p:cNvSpPr>
              <p:nvPr/>
            </p:nvSpPr>
            <p:spPr bwMode="auto">
              <a:xfrm>
                <a:off x="3215" y="2480"/>
                <a:ext cx="292" cy="2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600" i="1" dirty="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Q</a:t>
                </a:r>
                <a:r>
                  <a:rPr lang="en-GB" sz="1600" i="1" baseline="30000" dirty="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2</a:t>
                </a:r>
              </a:p>
            </p:txBody>
          </p:sp>
          <p:sp>
            <p:nvSpPr>
              <p:cNvPr id="27676" name="Text Box 28"/>
              <p:cNvSpPr txBox="1">
                <a:spLocks noChangeArrowheads="1"/>
              </p:cNvSpPr>
              <p:nvPr/>
            </p:nvSpPr>
            <p:spPr bwMode="auto">
              <a:xfrm>
                <a:off x="2969" y="3011"/>
                <a:ext cx="233" cy="2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69900" algn="l"/>
                    <a:tab pos="941388" algn="l"/>
                    <a:tab pos="1412875" algn="l"/>
                    <a:tab pos="1885950" algn="l"/>
                    <a:tab pos="2357438" algn="l"/>
                    <a:tab pos="2828925" algn="l"/>
                    <a:tab pos="3300413" algn="l"/>
                    <a:tab pos="3773488" algn="l"/>
                    <a:tab pos="4244975" algn="l"/>
                    <a:tab pos="4716463" algn="l"/>
                    <a:tab pos="5189538" algn="l"/>
                    <a:tab pos="5661025" algn="l"/>
                    <a:tab pos="6132513" algn="l"/>
                    <a:tab pos="6605588" algn="l"/>
                    <a:tab pos="7077075" algn="l"/>
                    <a:tab pos="7548563" algn="l"/>
                    <a:tab pos="8020050" algn="l"/>
                    <a:tab pos="8493125" algn="l"/>
                    <a:tab pos="8964613" algn="l"/>
                    <a:tab pos="9436100" algn="l"/>
                  </a:tabLs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 eaLnBrk="1" hangingPunct="1">
                  <a:spcBef>
                    <a:spcPts val="1313"/>
                  </a:spcBef>
                </a:pPr>
                <a:r>
                  <a:rPr lang="en-GB" sz="1600">
                    <a:solidFill>
                      <a:srgbClr val="322F31"/>
                    </a:solidFill>
                    <a:latin typeface="Comic Sans MS"/>
                    <a:cs typeface="Comic Sans MS"/>
                  </a:rPr>
                  <a:t>W</a:t>
                </a:r>
              </a:p>
            </p:txBody>
          </p:sp>
        </p:grpSp>
      </p:grp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1630363" y="798513"/>
            <a:ext cx="61769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1" dirty="0">
                <a:solidFill>
                  <a:srgbClr val="0000FF"/>
                </a:solidFill>
                <a:latin typeface="Comic Sans MS" charset="0"/>
                <a:cs typeface="Comic Sans MS" charset="0"/>
              </a:rPr>
              <a:t>How can we select events: two methods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6740525" y="1661064"/>
            <a:ext cx="235267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 dirty="0">
                <a:solidFill>
                  <a:srgbClr val="FF00FF"/>
                </a:solidFill>
                <a:latin typeface="Comic Sans MS"/>
                <a:cs typeface="Comic Sans MS"/>
              </a:rPr>
              <a:t>Need for </a:t>
            </a:r>
            <a:endParaRPr lang="en-US" sz="1800" b="1" dirty="0" smtClean="0">
              <a:solidFill>
                <a:srgbClr val="FF00FF"/>
              </a:solidFill>
              <a:latin typeface="Comic Sans MS"/>
              <a:cs typeface="Comic Sans MS"/>
            </a:endParaRPr>
          </a:p>
          <a:p>
            <a:pPr algn="ctr" eaLnBrk="1" hangingPunct="1"/>
            <a:r>
              <a:rPr lang="en-US" sz="1800" dirty="0">
                <a:solidFill>
                  <a:srgbClr val="FF00FF"/>
                </a:solidFill>
                <a:latin typeface="Comic Sans MS"/>
                <a:cs typeface="Comic Sans MS"/>
              </a:rPr>
              <a:t>R</a:t>
            </a:r>
            <a:r>
              <a:rPr lang="en-US" sz="1800" b="1" dirty="0" smtClean="0">
                <a:solidFill>
                  <a:srgbClr val="FF00FF"/>
                </a:solidFill>
                <a:latin typeface="Comic Sans MS"/>
                <a:cs typeface="Comic Sans MS"/>
              </a:rPr>
              <a:t>oman </a:t>
            </a:r>
            <a:r>
              <a:rPr lang="en-US" sz="1800" dirty="0" smtClean="0">
                <a:solidFill>
                  <a:srgbClr val="FF00FF"/>
                </a:solidFill>
                <a:latin typeface="Comic Sans MS"/>
                <a:cs typeface="Comic Sans MS"/>
              </a:rPr>
              <a:t>P</a:t>
            </a:r>
            <a:r>
              <a:rPr lang="en-US" sz="1800" b="1" dirty="0" smtClean="0">
                <a:solidFill>
                  <a:srgbClr val="FF00FF"/>
                </a:solidFill>
                <a:latin typeface="Comic Sans MS"/>
                <a:cs typeface="Comic Sans MS"/>
              </a:rPr>
              <a:t>ot spectrometer</a:t>
            </a:r>
          </a:p>
          <a:p>
            <a:pPr algn="ctr" eaLnBrk="1" hangingPunct="1"/>
            <a:r>
              <a:rPr lang="en-US" sz="1800" dirty="0" smtClean="0">
                <a:solidFill>
                  <a:srgbClr val="FF00FF"/>
                </a:solidFill>
                <a:latin typeface="Comic Sans MS"/>
                <a:cs typeface="Comic Sans MS"/>
              </a:rPr>
              <a:t>and</a:t>
            </a:r>
          </a:p>
          <a:p>
            <a:pPr algn="ctr" eaLnBrk="1" hangingPunct="1"/>
            <a:r>
              <a:rPr lang="en-US" sz="1800" b="1" dirty="0" smtClean="0">
                <a:solidFill>
                  <a:srgbClr val="FF00FF"/>
                </a:solidFill>
                <a:latin typeface="Comic Sans MS"/>
                <a:cs typeface="Comic Sans MS"/>
              </a:rPr>
              <a:t>ZDC</a:t>
            </a:r>
            <a:endParaRPr lang="en-US" sz="1800" b="1" dirty="0">
              <a:solidFill>
                <a:srgbClr val="FF00FF"/>
              </a:solidFill>
              <a:latin typeface="Comic Sans MS"/>
              <a:cs typeface="Comic Sans MS"/>
            </a:endParaRP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6611938" y="4219575"/>
            <a:ext cx="23526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b="1" dirty="0">
                <a:solidFill>
                  <a:srgbClr val="FF00FF"/>
                </a:solidFill>
                <a:latin typeface="Comic Sans MS"/>
                <a:cs typeface="Comic Sans MS"/>
              </a:rPr>
              <a:t>Need for </a:t>
            </a:r>
          </a:p>
          <a:p>
            <a:pPr algn="ctr" eaLnBrk="1" hangingPunct="1"/>
            <a:r>
              <a:rPr lang="en-US" sz="1800" b="1" dirty="0" err="1" smtClean="0">
                <a:solidFill>
                  <a:srgbClr val="FF00FF"/>
                </a:solidFill>
                <a:latin typeface="Comic Sans MS"/>
                <a:cs typeface="Comic Sans MS"/>
              </a:rPr>
              <a:t>HCal</a:t>
            </a:r>
            <a:r>
              <a:rPr lang="en-US" sz="1800" b="1" dirty="0" smtClean="0">
                <a:solidFill>
                  <a:srgbClr val="FF00FF"/>
                </a:solidFill>
                <a:latin typeface="Comic Sans MS"/>
                <a:cs typeface="Comic Sans MS"/>
              </a:rPr>
              <a:t> </a:t>
            </a:r>
            <a:r>
              <a:rPr lang="en-US" sz="1800" b="1" dirty="0">
                <a:solidFill>
                  <a:srgbClr val="FF00FF"/>
                </a:solidFill>
                <a:latin typeface="Comic Sans MS"/>
                <a:cs typeface="Comic Sans MS"/>
              </a:rPr>
              <a:t>in the forward region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Physics department seminar, Mar 25 2014, BNL</a:t>
            </a:r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2917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DVCS Kinematics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C95D283-4BEC-5943-8C48-CB9BA3BC0E03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12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grpSp>
        <p:nvGrpSpPr>
          <p:cNvPr id="29711" name="Group 24"/>
          <p:cNvGrpSpPr>
            <a:grpSpLocks/>
          </p:cNvGrpSpPr>
          <p:nvPr/>
        </p:nvGrpSpPr>
        <p:grpSpPr bwMode="auto">
          <a:xfrm>
            <a:off x="120552" y="703031"/>
            <a:ext cx="4205445" cy="3224213"/>
            <a:chOff x="478756" y="793518"/>
            <a:chExt cx="4204922" cy="3224484"/>
          </a:xfrm>
        </p:grpSpPr>
        <p:pic>
          <p:nvPicPr>
            <p:cNvPr id="29712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78756" y="793518"/>
              <a:ext cx="4173289" cy="3224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9" name="Straight Connector 8"/>
            <p:cNvCxnSpPr/>
            <p:nvPr/>
          </p:nvCxnSpPr>
          <p:spPr>
            <a:xfrm>
              <a:off x="683677" y="1922326"/>
              <a:ext cx="4000001" cy="25402"/>
            </a:xfrm>
            <a:prstGeom prst="line">
              <a:avLst/>
            </a:prstGeom>
            <a:ln w="317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714" name="TextBox 23"/>
            <p:cNvSpPr txBox="1">
              <a:spLocks noChangeArrowheads="1"/>
            </p:cNvSpPr>
            <p:nvPr/>
          </p:nvSpPr>
          <p:spPr bwMode="auto">
            <a:xfrm>
              <a:off x="1257841" y="1604962"/>
              <a:ext cx="2826952" cy="369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i="1" dirty="0" smtClean="0">
                  <a:solidFill>
                    <a:srgbClr val="FF0000"/>
                  </a:solidFill>
                  <a:latin typeface="Calibri" charset="0"/>
                </a:rPr>
                <a:t>detector acceptance: </a:t>
              </a:r>
              <a:r>
                <a:rPr lang="en-US" sz="1800" i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h</a:t>
              </a:r>
              <a:r>
                <a:rPr lang="en-US" sz="1800" i="1" dirty="0" smtClean="0">
                  <a:solidFill>
                    <a:srgbClr val="FF0000"/>
                  </a:solidFill>
                  <a:latin typeface="Calibri" charset="0"/>
                </a:rPr>
                <a:t>&gt;4.5</a:t>
              </a:r>
              <a:endParaRPr lang="en-US" sz="1800" i="1" dirty="0">
                <a:solidFill>
                  <a:srgbClr val="FF0000"/>
                </a:solidFill>
                <a:latin typeface="Calibri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05731" y="5480104"/>
            <a:ext cx="16656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Cuts: Q</a:t>
            </a:r>
            <a:r>
              <a:rPr lang="en-US" sz="1400" baseline="30000" dirty="0" smtClean="0"/>
              <a:t>2</a:t>
            </a:r>
            <a:r>
              <a:rPr lang="en-US" sz="1400" dirty="0" smtClean="0"/>
              <a:t>&gt;1 </a:t>
            </a:r>
            <a:r>
              <a:rPr lang="en-US" sz="1400" dirty="0" err="1" smtClean="0"/>
              <a:t>GeV</a:t>
            </a:r>
            <a:r>
              <a:rPr lang="en-US" sz="1400" dirty="0" smtClean="0"/>
              <a:t>, </a:t>
            </a:r>
          </a:p>
          <a:p>
            <a:r>
              <a:rPr lang="en-US" sz="1400" dirty="0" smtClean="0"/>
              <a:t>0.01&lt;y&lt;0.85,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505818" y="3263588"/>
            <a:ext cx="43346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Increasing Hadron Beam Energy: </a:t>
            </a:r>
          </a:p>
          <a:p>
            <a:r>
              <a:rPr lang="en-US" sz="1600" dirty="0" smtClean="0"/>
              <a:t>influences max. photon energy at fixed </a:t>
            </a:r>
            <a:r>
              <a:rPr lang="en-US" sz="1600" dirty="0" smtClean="0">
                <a:latin typeface="Symbol" charset="2"/>
                <a:cs typeface="Symbol" charset="2"/>
              </a:rPr>
              <a:t>h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600" dirty="0" smtClean="0">
                <a:sym typeface="Wingdings"/>
              </a:rPr>
              <a:t>photons are boosted to negative </a:t>
            </a:r>
          </a:p>
          <a:p>
            <a:r>
              <a:rPr lang="en-US" sz="1600" dirty="0">
                <a:sym typeface="Wingdings"/>
              </a:rPr>
              <a:t> </a:t>
            </a:r>
            <a:r>
              <a:rPr lang="en-US" sz="1600" dirty="0" smtClean="0">
                <a:sym typeface="Wingdings"/>
              </a:rPr>
              <a:t>  </a:t>
            </a:r>
            <a:r>
              <a:rPr lang="en-US" sz="1600" dirty="0" err="1" smtClean="0">
                <a:sym typeface="Wingdings"/>
              </a:rPr>
              <a:t>rapidities</a:t>
            </a:r>
            <a:r>
              <a:rPr lang="en-US" sz="1600" dirty="0" smtClean="0">
                <a:sym typeface="Wingdings"/>
              </a:rPr>
              <a:t> (lepton direction)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8835" y="5216219"/>
            <a:ext cx="15811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 smtClean="0">
                <a:solidFill>
                  <a:srgbClr val="0000FF"/>
                </a:solidFill>
              </a:rPr>
              <a:t>DVCS – photon:</a:t>
            </a:r>
            <a:endParaRPr lang="en-US" sz="1400" u="sng" dirty="0">
              <a:solidFill>
                <a:srgbClr val="0000FF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389499" y="503102"/>
            <a:ext cx="3640662" cy="1720381"/>
            <a:chOff x="4775200" y="609052"/>
            <a:chExt cx="4343097" cy="2414674"/>
          </a:xfrm>
        </p:grpSpPr>
        <p:grpSp>
          <p:nvGrpSpPr>
            <p:cNvPr id="20" name="Group 19"/>
            <p:cNvGrpSpPr/>
            <p:nvPr/>
          </p:nvGrpSpPr>
          <p:grpSpPr>
            <a:xfrm>
              <a:off x="4775200" y="609052"/>
              <a:ext cx="4343097" cy="2100616"/>
              <a:chOff x="158750" y="982320"/>
              <a:chExt cx="4343097" cy="2100616"/>
            </a:xfrm>
          </p:grpSpPr>
          <p:grpSp>
            <p:nvGrpSpPr>
              <p:cNvPr id="26" name="Group 159"/>
              <p:cNvGrpSpPr>
                <a:grpSpLocks noChangeAspect="1"/>
              </p:cNvGrpSpPr>
              <p:nvPr/>
            </p:nvGrpSpPr>
            <p:grpSpPr bwMode="auto">
              <a:xfrm rot="-2865258">
                <a:off x="1467654" y="1456538"/>
                <a:ext cx="128587" cy="546105"/>
                <a:chOff x="1324" y="1002"/>
                <a:chExt cx="146" cy="462"/>
              </a:xfrm>
            </p:grpSpPr>
            <p:sp>
              <p:nvSpPr>
                <p:cNvPr id="66" name="Freeform 160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7" name="Freeform 161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8" name="Freeform 162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" name="Freeform 163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0" name="Freeform 164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Freeform 165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166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7" name="Line 168"/>
              <p:cNvSpPr>
                <a:spLocks noChangeShapeType="1"/>
              </p:cNvSpPr>
              <p:nvPr/>
            </p:nvSpPr>
            <p:spPr bwMode="auto">
              <a:xfrm flipV="1">
                <a:off x="1477963" y="1919288"/>
                <a:ext cx="304800" cy="609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Line 169"/>
              <p:cNvSpPr>
                <a:spLocks noChangeShapeType="1"/>
              </p:cNvSpPr>
              <p:nvPr/>
            </p:nvSpPr>
            <p:spPr bwMode="auto">
              <a:xfrm rot="18742695" flipV="1">
                <a:off x="2767013" y="1912938"/>
                <a:ext cx="303212" cy="6143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Line 172"/>
              <p:cNvSpPr>
                <a:spLocks noChangeShapeType="1"/>
              </p:cNvSpPr>
              <p:nvPr/>
            </p:nvSpPr>
            <p:spPr bwMode="auto">
              <a:xfrm rot="12777622" flipV="1">
                <a:off x="3529013" y="2678113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77"/>
              <p:cNvSpPr>
                <a:spLocks/>
              </p:cNvSpPr>
              <p:nvPr/>
            </p:nvSpPr>
            <p:spPr bwMode="auto">
              <a:xfrm>
                <a:off x="415925" y="1268413"/>
                <a:ext cx="1439863" cy="441325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432" y="96"/>
                  </a:cxn>
                  <a:cxn ang="0">
                    <a:pos x="672" y="0"/>
                  </a:cxn>
                </a:cxnLst>
                <a:rect l="0" t="0" r="r" b="b"/>
                <a:pathLst>
                  <a:path w="672" h="144">
                    <a:moveTo>
                      <a:pt x="0" y="144"/>
                    </a:moveTo>
                    <a:lnTo>
                      <a:pt x="432" y="96"/>
                    </a:lnTo>
                    <a:lnTo>
                      <a:pt x="672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Text Box 179"/>
              <p:cNvSpPr txBox="1">
                <a:spLocks noChangeArrowheads="1"/>
              </p:cNvSpPr>
              <p:nvPr/>
            </p:nvSpPr>
            <p:spPr bwMode="auto">
              <a:xfrm>
                <a:off x="1379076" y="982320"/>
                <a:ext cx="381000" cy="396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2000" dirty="0">
                    <a:latin typeface="Times New Roman" pitchFamily="-112" charset="0"/>
                  </a:rPr>
                  <a:t>e’</a:t>
                </a:r>
              </a:p>
            </p:txBody>
          </p:sp>
          <p:sp>
            <p:nvSpPr>
              <p:cNvPr id="32" name="Line 203"/>
              <p:cNvSpPr>
                <a:spLocks noChangeShapeType="1"/>
              </p:cNvSpPr>
              <p:nvPr/>
            </p:nvSpPr>
            <p:spPr bwMode="auto">
              <a:xfrm flipV="1">
                <a:off x="487363" y="2794000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Line 204"/>
              <p:cNvSpPr>
                <a:spLocks noChangeShapeType="1"/>
              </p:cNvSpPr>
              <p:nvPr/>
            </p:nvSpPr>
            <p:spPr bwMode="auto">
              <a:xfrm rot="12777622" flipV="1">
                <a:off x="3513138" y="2708275"/>
                <a:ext cx="6858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4" name="Group 344"/>
              <p:cNvGrpSpPr>
                <a:grpSpLocks/>
              </p:cNvGrpSpPr>
              <p:nvPr/>
            </p:nvGrpSpPr>
            <p:grpSpPr bwMode="auto">
              <a:xfrm>
                <a:off x="385763" y="1125541"/>
                <a:ext cx="3825887" cy="1957395"/>
                <a:chOff x="243" y="709"/>
                <a:chExt cx="2410" cy="1233"/>
              </a:xfrm>
            </p:grpSpPr>
            <p:sp>
              <p:nvSpPr>
                <p:cNvPr id="37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1123" y="1207"/>
                  <a:ext cx="623" cy="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38" name="Group 184"/>
                <p:cNvGrpSpPr>
                  <a:grpSpLocks/>
                </p:cNvGrpSpPr>
                <p:nvPr/>
              </p:nvGrpSpPr>
              <p:grpSpPr bwMode="auto">
                <a:xfrm>
                  <a:off x="243" y="757"/>
                  <a:ext cx="2410" cy="1185"/>
                  <a:chOff x="100" y="699"/>
                  <a:chExt cx="2410" cy="1185"/>
                </a:xfrm>
              </p:grpSpPr>
              <p:sp>
                <p:nvSpPr>
                  <p:cNvPr id="48" name="Text Box 1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6" y="961"/>
                    <a:ext cx="388" cy="2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200" b="1" dirty="0">
                        <a:latin typeface="Times New Roman" pitchFamily="-112" charset="0"/>
                      </a:rPr>
                      <a:t>(Q</a:t>
                    </a:r>
                    <a:r>
                      <a:rPr lang="en-US" sz="1200" b="1" baseline="30000" dirty="0">
                        <a:latin typeface="Times New Roman" pitchFamily="-112" charset="0"/>
                      </a:rPr>
                      <a:t>2</a:t>
                    </a:r>
                    <a:r>
                      <a:rPr lang="en-US" sz="1200" b="1" dirty="0">
                        <a:latin typeface="Times New Roman" pitchFamily="-112" charset="0"/>
                      </a:rPr>
                      <a:t>)</a:t>
                    </a:r>
                  </a:p>
                </p:txBody>
              </p:sp>
              <p:sp>
                <p:nvSpPr>
                  <p:cNvPr id="49" name="Text Box 1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" y="699"/>
                    <a:ext cx="187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2000" dirty="0">
                        <a:latin typeface="Times New Roman" pitchFamily="-112" charset="0"/>
                      </a:rPr>
                      <a:t>e</a:t>
                    </a:r>
                  </a:p>
                </p:txBody>
              </p:sp>
              <p:sp>
                <p:nvSpPr>
                  <p:cNvPr id="50" name="Text Box 18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38" y="809"/>
                    <a:ext cx="322" cy="2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prstTxWarp prst="textNoShape">
                      <a:avLst/>
                    </a:prstTxWarp>
                    <a:spAutoFit/>
                  </a:bodyPr>
                  <a:lstStyle/>
                  <a:p>
                    <a:r>
                      <a:rPr lang="en-US" sz="1400" b="1" dirty="0" err="1">
                        <a:latin typeface="Symbol" pitchFamily="-112" charset="2"/>
                      </a:rPr>
                      <a:t>g</a:t>
                    </a:r>
                    <a:r>
                      <a:rPr lang="en-US" sz="1400" b="1" baseline="-25000" dirty="0" err="1">
                        <a:latin typeface="Times New Roman" pitchFamily="-112" charset="0"/>
                      </a:rPr>
                      <a:t>L</a:t>
                    </a:r>
                    <a:r>
                      <a:rPr lang="en-US" sz="1400" b="1" dirty="0">
                        <a:latin typeface="Times New Roman" pitchFamily="-112" charset="0"/>
                      </a:rPr>
                      <a:t>*</a:t>
                    </a:r>
                  </a:p>
                </p:txBody>
              </p:sp>
              <p:grpSp>
                <p:nvGrpSpPr>
                  <p:cNvPr id="51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8" y="1253"/>
                    <a:ext cx="2352" cy="631"/>
                    <a:chOff x="158" y="1253"/>
                    <a:chExt cx="2352" cy="631"/>
                  </a:xfrm>
                </p:grpSpPr>
                <p:sp>
                  <p:nvSpPr>
                    <p:cNvPr id="52" name="Text Box 18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6" y="1253"/>
                      <a:ext cx="388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 dirty="0" err="1">
                          <a:latin typeface="Times New Roman" pitchFamily="-112" charset="0"/>
                        </a:rPr>
                        <a:t>x+ξ</a:t>
                      </a:r>
                      <a:r>
                        <a:rPr lang="en-US" sz="1600" b="1" dirty="0">
                          <a:latin typeface="Times New Roman" pitchFamily="-112" charset="0"/>
                        </a:rPr>
                        <a:t> </a:t>
                      </a:r>
                    </a:p>
                  </p:txBody>
                </p:sp>
                <p:sp>
                  <p:nvSpPr>
                    <p:cNvPr id="53" name="Text Box 1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598" y="1260"/>
                      <a:ext cx="476" cy="21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en-US" sz="1600" b="1">
                          <a:latin typeface="Times New Roman" pitchFamily="-112" charset="0"/>
                        </a:rPr>
                        <a:t>x-ξ </a:t>
                      </a:r>
                    </a:p>
                  </p:txBody>
                </p:sp>
                <p:sp>
                  <p:nvSpPr>
                    <p:cNvPr id="54" name="Line 191"/>
                    <p:cNvSpPr>
                      <a:spLocks noChangeShapeType="1"/>
                    </p:cNvSpPr>
                    <p:nvPr/>
                  </p:nvSpPr>
                  <p:spPr bwMode="auto">
                    <a:xfrm rot="12777622" flipV="1">
                      <a:off x="2078" y="1692"/>
                      <a:ext cx="432" cy="14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5" name="Line 1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1" y="1298"/>
                      <a:ext cx="172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  <a:effectLst/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56" name="Group 1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8" y="1417"/>
                      <a:ext cx="1928" cy="467"/>
                      <a:chOff x="158" y="1417"/>
                      <a:chExt cx="1928" cy="467"/>
                    </a:xfrm>
                  </p:grpSpPr>
                  <p:grpSp>
                    <p:nvGrpSpPr>
                      <p:cNvPr id="57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8" y="1424"/>
                        <a:ext cx="1928" cy="460"/>
                        <a:chOff x="240" y="670"/>
                        <a:chExt cx="1928" cy="460"/>
                      </a:xfrm>
                    </p:grpSpPr>
                    <p:grpSp>
                      <p:nvGrpSpPr>
                        <p:cNvPr id="59" name="Group 19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1" y="670"/>
                          <a:ext cx="1927" cy="460"/>
                          <a:chOff x="241" y="670"/>
                          <a:chExt cx="1927" cy="460"/>
                        </a:xfrm>
                      </p:grpSpPr>
                      <p:grpSp>
                        <p:nvGrpSpPr>
                          <p:cNvPr id="61" name="Group 19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632" y="670"/>
                            <a:ext cx="1536" cy="460"/>
                            <a:chOff x="632" y="670"/>
                            <a:chExt cx="1536" cy="460"/>
                          </a:xfrm>
                        </p:grpSpPr>
                        <p:sp>
                          <p:nvSpPr>
                            <p:cNvPr id="63" name="Oval 19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72" y="746"/>
                              <a:ext cx="1492" cy="384"/>
                            </a:xfrm>
                            <a:prstGeom prst="ellipse">
                              <a:avLst/>
                            </a:prstGeom>
                            <a:gradFill rotWithShape="0">
                              <a:gsLst>
                                <a:gs pos="0">
                                  <a:srgbClr val="FF0000"/>
                                </a:gs>
                                <a:gs pos="100000">
                                  <a:srgbClr val="FF0000">
                                    <a:gamma/>
                                    <a:shade val="46275"/>
                                    <a:invGamma/>
                                  </a:srgbClr>
                                </a:gs>
                              </a:gsLst>
                              <a:path path="shape">
                                <a:fillToRect l="50000" t="50000" r="50000" b="50000"/>
                              </a:path>
                            </a:gradFill>
                            <a:ln w="9525">
                              <a:solidFill>
                                <a:srgbClr val="FF0000"/>
                              </a:solidFill>
                              <a:round/>
                              <a:headEnd/>
                              <a:tailEnd/>
                            </a:ln>
                            <a:effectLst/>
                          </p:spPr>
                          <p:txBody>
                            <a:bodyPr wrap="none" anchor="ctr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64" name="Text Box 198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632" y="805"/>
                              <a:ext cx="1536" cy="245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H, H, E, E (</a:t>
                              </a:r>
                              <a:r>
                                <a:rPr lang="en-US" sz="1200" b="1" dirty="0" err="1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x,ξ,t</a:t>
                              </a:r>
                              <a:r>
                                <a:rPr lang="en-US" sz="1200" b="1" dirty="0">
                                  <a:solidFill>
                                    <a:schemeClr val="bg1"/>
                                  </a:solidFill>
                                  <a:latin typeface="Bookman Old Style" pitchFamily="-112" charset="0"/>
                                </a:rPr>
                                <a:t>)</a:t>
                              </a:r>
                            </a:p>
                          </p:txBody>
                        </p:sp>
                        <p:sp>
                          <p:nvSpPr>
                            <p:cNvPr id="65" name="Text Box 19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320" y="670"/>
                              <a:ext cx="192" cy="231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  <a:effectLst/>
                          </p:spPr>
                          <p:txBody>
                            <a:bodyPr>
                              <a:prstTxWarp prst="textNoShape">
                                <a:avLst/>
                              </a:prstTxWarp>
                              <a:spAutoFit/>
                            </a:bodyPr>
                            <a:lstStyle/>
                            <a:p>
                              <a:pPr algn="ctr">
                                <a:spcBef>
                                  <a:spcPct val="50000"/>
                                </a:spcBef>
                              </a:pPr>
                              <a:r>
                                <a:rPr lang="en-US" b="1" dirty="0">
                                  <a:solidFill>
                                    <a:schemeClr val="bg1"/>
                                  </a:solidFill>
                                  <a:latin typeface="Times New Roman" pitchFamily="-112" charset="0"/>
                                </a:rPr>
                                <a:t>~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62" name="Line 20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V="1">
                            <a:off x="241" y="936"/>
                            <a:ext cx="432" cy="144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0" name="Line 20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0" y="98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58" name="Text Box 20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10" y="1417"/>
                        <a:ext cx="191" cy="23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r>
                          <a:rPr lang="en-US" b="1" dirty="0">
                            <a:solidFill>
                              <a:schemeClr val="bg1"/>
                            </a:solidFill>
                            <a:latin typeface="Times New Roman" pitchFamily="-112" charset="0"/>
                            <a:ea typeface="Times New Roman" pitchFamily="-112" charset="0"/>
                            <a:cs typeface="Times New Roman" pitchFamily="-112" charset="0"/>
                          </a:rPr>
                          <a:t>~</a:t>
                        </a:r>
                      </a:p>
                    </p:txBody>
                  </p:sp>
                </p:grpSp>
              </p:grpSp>
            </p:grpSp>
            <p:grpSp>
              <p:nvGrpSpPr>
                <p:cNvPr id="39" name="Group 205"/>
                <p:cNvGrpSpPr>
                  <a:grpSpLocks noChangeAspect="1"/>
                </p:cNvGrpSpPr>
                <p:nvPr/>
              </p:nvGrpSpPr>
              <p:grpSpPr bwMode="auto">
                <a:xfrm rot="2775006">
                  <a:off x="1826" y="897"/>
                  <a:ext cx="81" cy="345"/>
                  <a:chOff x="1324" y="1002"/>
                  <a:chExt cx="146" cy="462"/>
                </a:xfrm>
              </p:grpSpPr>
              <p:sp>
                <p:nvSpPr>
                  <p:cNvPr id="41" name="Freeform 206"/>
                  <p:cNvSpPr>
                    <a:spLocks noChangeAspect="1"/>
                  </p:cNvSpPr>
                  <p:nvPr/>
                </p:nvSpPr>
                <p:spPr bwMode="auto">
                  <a:xfrm>
                    <a:off x="1326" y="1002"/>
                    <a:ext cx="143" cy="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4" y="7"/>
                      </a:cxn>
                      <a:cxn ang="0">
                        <a:pos x="8" y="9"/>
                      </a:cxn>
                      <a:cxn ang="0">
                        <a:pos x="12" y="11"/>
                      </a:cxn>
                      <a:cxn ang="0">
                        <a:pos x="129" y="58"/>
                      </a:cxn>
                      <a:cxn ang="0">
                        <a:pos x="135" y="60"/>
                      </a:cxn>
                      <a:cxn ang="0">
                        <a:pos x="139" y="63"/>
                      </a:cxn>
                      <a:cxn ang="0">
                        <a:pos x="142" y="65"/>
                      </a:cxn>
                      <a:cxn ang="0">
                        <a:pos x="141" y="69"/>
                      </a:cxn>
                      <a:cxn ang="0">
                        <a:pos x="141" y="71"/>
                      </a:cxn>
                      <a:cxn ang="0">
                        <a:pos x="138" y="74"/>
                      </a:cxn>
                      <a:cxn ang="0">
                        <a:pos x="11" y="60"/>
                      </a:cxn>
                      <a:cxn ang="0">
                        <a:pos x="10" y="61"/>
                      </a:cxn>
                      <a:cxn ang="0">
                        <a:pos x="4" y="59"/>
                      </a:cxn>
                      <a:cxn ang="0">
                        <a:pos x="4" y="60"/>
                      </a:cxn>
                      <a:cxn ang="0">
                        <a:pos x="2" y="62"/>
                      </a:cxn>
                      <a:cxn ang="0">
                        <a:pos x="0" y="65"/>
                      </a:cxn>
                    </a:cxnLst>
                    <a:rect l="0" t="0" r="r" b="b"/>
                    <a:pathLst>
                      <a:path w="143" h="75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4" y="7"/>
                        </a:lnTo>
                        <a:lnTo>
                          <a:pt x="8" y="9"/>
                        </a:lnTo>
                        <a:lnTo>
                          <a:pt x="12" y="11"/>
                        </a:lnTo>
                        <a:lnTo>
                          <a:pt x="129" y="58"/>
                        </a:lnTo>
                        <a:lnTo>
                          <a:pt x="135" y="60"/>
                        </a:lnTo>
                        <a:lnTo>
                          <a:pt x="139" y="63"/>
                        </a:lnTo>
                        <a:lnTo>
                          <a:pt x="142" y="65"/>
                        </a:lnTo>
                        <a:lnTo>
                          <a:pt x="141" y="69"/>
                        </a:lnTo>
                        <a:lnTo>
                          <a:pt x="141" y="71"/>
                        </a:lnTo>
                        <a:lnTo>
                          <a:pt x="138" y="74"/>
                        </a:lnTo>
                        <a:lnTo>
                          <a:pt x="11" y="60"/>
                        </a:lnTo>
                        <a:lnTo>
                          <a:pt x="10" y="61"/>
                        </a:lnTo>
                        <a:lnTo>
                          <a:pt x="4" y="59"/>
                        </a:lnTo>
                        <a:lnTo>
                          <a:pt x="4" y="60"/>
                        </a:lnTo>
                        <a:lnTo>
                          <a:pt x="2" y="62"/>
                        </a:lnTo>
                        <a:lnTo>
                          <a:pt x="0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2" name="Freeform 207"/>
                  <p:cNvSpPr>
                    <a:spLocks noChangeAspect="1"/>
                  </p:cNvSpPr>
                  <p:nvPr/>
                </p:nvSpPr>
                <p:spPr bwMode="auto">
                  <a:xfrm>
                    <a:off x="1324" y="1069"/>
                    <a:ext cx="143" cy="7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2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0" y="7"/>
                      </a:cxn>
                      <a:cxn ang="0">
                        <a:pos x="133" y="57"/>
                      </a:cxn>
                      <a:cxn ang="0">
                        <a:pos x="137" y="61"/>
                      </a:cxn>
                      <a:cxn ang="0">
                        <a:pos x="140" y="61"/>
                      </a:cxn>
                      <a:cxn ang="0">
                        <a:pos x="141" y="65"/>
                      </a:cxn>
                      <a:cxn ang="0">
                        <a:pos x="141" y="66"/>
                      </a:cxn>
                      <a:cxn ang="0">
                        <a:pos x="142" y="71"/>
                      </a:cxn>
                      <a:cxn ang="0">
                        <a:pos x="137" y="71"/>
                      </a:cxn>
                      <a:cxn ang="0">
                        <a:pos x="12" y="59"/>
                      </a:cxn>
                      <a:cxn ang="0">
                        <a:pos x="7" y="59"/>
                      </a:cxn>
                      <a:cxn ang="0">
                        <a:pos x="6" y="59"/>
                      </a:cxn>
                      <a:cxn ang="0">
                        <a:pos x="4" y="59"/>
                      </a:cxn>
                      <a:cxn ang="0">
                        <a:pos x="1" y="59"/>
                      </a:cxn>
                      <a:cxn ang="0">
                        <a:pos x="0" y="61"/>
                      </a:cxn>
                    </a:cxnLst>
                    <a:rect l="0" t="0" r="r" b="b"/>
                    <a:pathLst>
                      <a:path w="143" h="72">
                        <a:moveTo>
                          <a:pt x="0" y="0"/>
                        </a:moveTo>
                        <a:lnTo>
                          <a:pt x="1" y="2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0" y="7"/>
                        </a:lnTo>
                        <a:lnTo>
                          <a:pt x="133" y="57"/>
                        </a:lnTo>
                        <a:lnTo>
                          <a:pt x="137" y="61"/>
                        </a:lnTo>
                        <a:lnTo>
                          <a:pt x="140" y="61"/>
                        </a:lnTo>
                        <a:lnTo>
                          <a:pt x="141" y="65"/>
                        </a:lnTo>
                        <a:lnTo>
                          <a:pt x="141" y="66"/>
                        </a:lnTo>
                        <a:lnTo>
                          <a:pt x="142" y="71"/>
                        </a:lnTo>
                        <a:lnTo>
                          <a:pt x="137" y="71"/>
                        </a:lnTo>
                        <a:lnTo>
                          <a:pt x="12" y="59"/>
                        </a:lnTo>
                        <a:lnTo>
                          <a:pt x="7" y="59"/>
                        </a:lnTo>
                        <a:lnTo>
                          <a:pt x="6" y="59"/>
                        </a:lnTo>
                        <a:lnTo>
                          <a:pt x="4" y="59"/>
                        </a:lnTo>
                        <a:lnTo>
                          <a:pt x="1" y="59"/>
                        </a:lnTo>
                        <a:lnTo>
                          <a:pt x="0" y="61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3" name="Freeform 208"/>
                  <p:cNvSpPr>
                    <a:spLocks noChangeAspect="1"/>
                  </p:cNvSpPr>
                  <p:nvPr/>
                </p:nvSpPr>
                <p:spPr bwMode="auto">
                  <a:xfrm>
                    <a:off x="1326" y="1131"/>
                    <a:ext cx="144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2" y="7"/>
                      </a:cxn>
                      <a:cxn ang="0">
                        <a:pos x="7" y="9"/>
                      </a:cxn>
                      <a:cxn ang="0">
                        <a:pos x="10" y="11"/>
                      </a:cxn>
                      <a:cxn ang="0">
                        <a:pos x="133" y="59"/>
                      </a:cxn>
                      <a:cxn ang="0">
                        <a:pos x="136" y="63"/>
                      </a:cxn>
                      <a:cxn ang="0">
                        <a:pos x="139" y="65"/>
                      </a:cxn>
                      <a:cxn ang="0">
                        <a:pos x="143" y="67"/>
                      </a:cxn>
                      <a:cxn ang="0">
                        <a:pos x="143" y="71"/>
                      </a:cxn>
                      <a:cxn ang="0">
                        <a:pos x="141" y="74"/>
                      </a:cxn>
                      <a:cxn ang="0">
                        <a:pos x="138" y="75"/>
                      </a:cxn>
                      <a:cxn ang="0">
                        <a:pos x="9" y="63"/>
                      </a:cxn>
                      <a:cxn ang="0">
                        <a:pos x="6" y="62"/>
                      </a:cxn>
                      <a:cxn ang="0">
                        <a:pos x="6" y="63"/>
                      </a:cxn>
                      <a:cxn ang="0">
                        <a:pos x="3" y="62"/>
                      </a:cxn>
                      <a:cxn ang="0">
                        <a:pos x="0" y="64"/>
                      </a:cxn>
                      <a:cxn ang="0">
                        <a:pos x="0" y="66"/>
                      </a:cxn>
                    </a:cxnLst>
                    <a:rect l="0" t="0" r="r" b="b"/>
                    <a:pathLst>
                      <a:path w="144" h="76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7"/>
                        </a:lnTo>
                        <a:lnTo>
                          <a:pt x="7" y="9"/>
                        </a:lnTo>
                        <a:lnTo>
                          <a:pt x="10" y="11"/>
                        </a:lnTo>
                        <a:lnTo>
                          <a:pt x="133" y="59"/>
                        </a:lnTo>
                        <a:lnTo>
                          <a:pt x="136" y="63"/>
                        </a:lnTo>
                        <a:lnTo>
                          <a:pt x="139" y="65"/>
                        </a:lnTo>
                        <a:lnTo>
                          <a:pt x="143" y="67"/>
                        </a:lnTo>
                        <a:lnTo>
                          <a:pt x="143" y="71"/>
                        </a:lnTo>
                        <a:lnTo>
                          <a:pt x="141" y="74"/>
                        </a:lnTo>
                        <a:lnTo>
                          <a:pt x="138" y="75"/>
                        </a:lnTo>
                        <a:lnTo>
                          <a:pt x="9" y="63"/>
                        </a:lnTo>
                        <a:lnTo>
                          <a:pt x="6" y="62"/>
                        </a:lnTo>
                        <a:lnTo>
                          <a:pt x="6" y="63"/>
                        </a:lnTo>
                        <a:lnTo>
                          <a:pt x="3" y="62"/>
                        </a:lnTo>
                        <a:lnTo>
                          <a:pt x="0" y="64"/>
                        </a:lnTo>
                        <a:lnTo>
                          <a:pt x="0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4" name="Freeform 209"/>
                  <p:cNvSpPr>
                    <a:spLocks noChangeAspect="1"/>
                  </p:cNvSpPr>
                  <p:nvPr/>
                </p:nvSpPr>
                <p:spPr bwMode="auto">
                  <a:xfrm>
                    <a:off x="1325" y="1202"/>
                    <a:ext cx="144" cy="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4" y="4"/>
                      </a:cxn>
                      <a:cxn ang="0">
                        <a:pos x="6" y="6"/>
                      </a:cxn>
                      <a:cxn ang="0">
                        <a:pos x="11" y="7"/>
                      </a:cxn>
                      <a:cxn ang="0">
                        <a:pos x="131" y="54"/>
                      </a:cxn>
                      <a:cxn ang="0">
                        <a:pos x="136" y="58"/>
                      </a:cxn>
                      <a:cxn ang="0">
                        <a:pos x="139" y="59"/>
                      </a:cxn>
                      <a:cxn ang="0">
                        <a:pos x="143" y="63"/>
                      </a:cxn>
                      <a:cxn ang="0">
                        <a:pos x="143" y="66"/>
                      </a:cxn>
                      <a:cxn ang="0">
                        <a:pos x="140" y="69"/>
                      </a:cxn>
                      <a:cxn ang="0">
                        <a:pos x="138" y="69"/>
                      </a:cxn>
                      <a:cxn ang="0">
                        <a:pos x="11" y="57"/>
                      </a:cxn>
                      <a:cxn ang="0">
                        <a:pos x="7" y="58"/>
                      </a:cxn>
                      <a:cxn ang="0">
                        <a:pos x="4" y="57"/>
                      </a:cxn>
                      <a:cxn ang="0">
                        <a:pos x="1" y="57"/>
                      </a:cxn>
                      <a:cxn ang="0">
                        <a:pos x="1" y="59"/>
                      </a:cxn>
                      <a:cxn ang="0">
                        <a:pos x="0" y="62"/>
                      </a:cxn>
                    </a:cxnLst>
                    <a:rect l="0" t="0" r="r" b="b"/>
                    <a:pathLst>
                      <a:path w="144" h="70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11" y="7"/>
                        </a:lnTo>
                        <a:lnTo>
                          <a:pt x="131" y="54"/>
                        </a:lnTo>
                        <a:lnTo>
                          <a:pt x="136" y="58"/>
                        </a:lnTo>
                        <a:lnTo>
                          <a:pt x="139" y="59"/>
                        </a:lnTo>
                        <a:lnTo>
                          <a:pt x="143" y="63"/>
                        </a:lnTo>
                        <a:lnTo>
                          <a:pt x="143" y="66"/>
                        </a:lnTo>
                        <a:lnTo>
                          <a:pt x="140" y="69"/>
                        </a:lnTo>
                        <a:lnTo>
                          <a:pt x="138" y="69"/>
                        </a:lnTo>
                        <a:lnTo>
                          <a:pt x="11" y="57"/>
                        </a:lnTo>
                        <a:lnTo>
                          <a:pt x="7" y="58"/>
                        </a:lnTo>
                        <a:lnTo>
                          <a:pt x="4" y="57"/>
                        </a:lnTo>
                        <a:lnTo>
                          <a:pt x="1" y="57"/>
                        </a:lnTo>
                        <a:lnTo>
                          <a:pt x="1" y="59"/>
                        </a:lnTo>
                        <a:lnTo>
                          <a:pt x="0" y="62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5" name="Freeform 210"/>
                  <p:cNvSpPr>
                    <a:spLocks noChangeAspect="1"/>
                  </p:cNvSpPr>
                  <p:nvPr/>
                </p:nvSpPr>
                <p:spPr bwMode="auto">
                  <a:xfrm>
                    <a:off x="1327" y="1260"/>
                    <a:ext cx="142" cy="7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4"/>
                      </a:cxn>
                      <a:cxn ang="0">
                        <a:pos x="3" y="7"/>
                      </a:cxn>
                      <a:cxn ang="0">
                        <a:pos x="6" y="8"/>
                      </a:cxn>
                      <a:cxn ang="0">
                        <a:pos x="11" y="11"/>
                      </a:cxn>
                      <a:cxn ang="0">
                        <a:pos x="132" y="61"/>
                      </a:cxn>
                      <a:cxn ang="0">
                        <a:pos x="137" y="64"/>
                      </a:cxn>
                      <a:cxn ang="0">
                        <a:pos x="137" y="65"/>
                      </a:cxn>
                      <a:cxn ang="0">
                        <a:pos x="140" y="68"/>
                      </a:cxn>
                      <a:cxn ang="0">
                        <a:pos x="141" y="71"/>
                      </a:cxn>
                      <a:cxn ang="0">
                        <a:pos x="139" y="74"/>
                      </a:cxn>
                      <a:cxn ang="0">
                        <a:pos x="136" y="75"/>
                      </a:cxn>
                      <a:cxn ang="0">
                        <a:pos x="11" y="62"/>
                      </a:cxn>
                      <a:cxn ang="0">
                        <a:pos x="8" y="62"/>
                      </a:cxn>
                      <a:cxn ang="0">
                        <a:pos x="6" y="62"/>
                      </a:cxn>
                      <a:cxn ang="0">
                        <a:pos x="4" y="62"/>
                      </a:cxn>
                      <a:cxn ang="0">
                        <a:pos x="2" y="63"/>
                      </a:cxn>
                      <a:cxn ang="0">
                        <a:pos x="2" y="66"/>
                      </a:cxn>
                    </a:cxnLst>
                    <a:rect l="0" t="0" r="r" b="b"/>
                    <a:pathLst>
                      <a:path w="142" h="76">
                        <a:moveTo>
                          <a:pt x="0" y="0"/>
                        </a:moveTo>
                        <a:lnTo>
                          <a:pt x="0" y="4"/>
                        </a:lnTo>
                        <a:lnTo>
                          <a:pt x="3" y="7"/>
                        </a:lnTo>
                        <a:lnTo>
                          <a:pt x="6" y="8"/>
                        </a:lnTo>
                        <a:lnTo>
                          <a:pt x="11" y="11"/>
                        </a:lnTo>
                        <a:lnTo>
                          <a:pt x="132" y="61"/>
                        </a:lnTo>
                        <a:lnTo>
                          <a:pt x="137" y="64"/>
                        </a:lnTo>
                        <a:lnTo>
                          <a:pt x="137" y="65"/>
                        </a:lnTo>
                        <a:lnTo>
                          <a:pt x="140" y="68"/>
                        </a:lnTo>
                        <a:lnTo>
                          <a:pt x="141" y="71"/>
                        </a:lnTo>
                        <a:lnTo>
                          <a:pt x="139" y="74"/>
                        </a:lnTo>
                        <a:lnTo>
                          <a:pt x="136" y="75"/>
                        </a:lnTo>
                        <a:lnTo>
                          <a:pt x="11" y="62"/>
                        </a:lnTo>
                        <a:lnTo>
                          <a:pt x="8" y="62"/>
                        </a:lnTo>
                        <a:lnTo>
                          <a:pt x="6" y="62"/>
                        </a:lnTo>
                        <a:lnTo>
                          <a:pt x="4" y="62"/>
                        </a:lnTo>
                        <a:lnTo>
                          <a:pt x="2" y="63"/>
                        </a:lnTo>
                        <a:lnTo>
                          <a:pt x="2" y="66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6" name="Freeform 211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28"/>
                    <a:ext cx="142" cy="7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4" y="4"/>
                      </a:cxn>
                      <a:cxn ang="0">
                        <a:pos x="4" y="5"/>
                      </a:cxn>
                      <a:cxn ang="0">
                        <a:pos x="10" y="8"/>
                      </a:cxn>
                      <a:cxn ang="0">
                        <a:pos x="129" y="57"/>
                      </a:cxn>
                      <a:cxn ang="0">
                        <a:pos x="136" y="59"/>
                      </a:cxn>
                      <a:cxn ang="0">
                        <a:pos x="138" y="62"/>
                      </a:cxn>
                      <a:cxn ang="0">
                        <a:pos x="139" y="66"/>
                      </a:cxn>
                      <a:cxn ang="0">
                        <a:pos x="141" y="68"/>
                      </a:cxn>
                      <a:cxn ang="0">
                        <a:pos x="140" y="70"/>
                      </a:cxn>
                      <a:cxn ang="0">
                        <a:pos x="136" y="73"/>
                      </a:cxn>
                      <a:cxn ang="0">
                        <a:pos x="12" y="59"/>
                      </a:cxn>
                      <a:cxn ang="0">
                        <a:pos x="8" y="59"/>
                      </a:cxn>
                      <a:cxn ang="0">
                        <a:pos x="4" y="59"/>
                      </a:cxn>
                      <a:cxn ang="0">
                        <a:pos x="3" y="59"/>
                      </a:cxn>
                      <a:cxn ang="0">
                        <a:pos x="3" y="61"/>
                      </a:cxn>
                      <a:cxn ang="0">
                        <a:pos x="2" y="64"/>
                      </a:cxn>
                    </a:cxnLst>
                    <a:rect l="0" t="0" r="r" b="b"/>
                    <a:pathLst>
                      <a:path w="142" h="74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4" y="5"/>
                        </a:lnTo>
                        <a:lnTo>
                          <a:pt x="10" y="8"/>
                        </a:lnTo>
                        <a:lnTo>
                          <a:pt x="129" y="57"/>
                        </a:lnTo>
                        <a:lnTo>
                          <a:pt x="136" y="59"/>
                        </a:lnTo>
                        <a:lnTo>
                          <a:pt x="138" y="62"/>
                        </a:lnTo>
                        <a:lnTo>
                          <a:pt x="139" y="66"/>
                        </a:lnTo>
                        <a:lnTo>
                          <a:pt x="141" y="68"/>
                        </a:lnTo>
                        <a:lnTo>
                          <a:pt x="140" y="70"/>
                        </a:lnTo>
                        <a:lnTo>
                          <a:pt x="136" y="73"/>
                        </a:lnTo>
                        <a:lnTo>
                          <a:pt x="12" y="59"/>
                        </a:lnTo>
                        <a:lnTo>
                          <a:pt x="8" y="59"/>
                        </a:lnTo>
                        <a:lnTo>
                          <a:pt x="4" y="59"/>
                        </a:lnTo>
                        <a:lnTo>
                          <a:pt x="3" y="59"/>
                        </a:lnTo>
                        <a:lnTo>
                          <a:pt x="3" y="61"/>
                        </a:lnTo>
                        <a:lnTo>
                          <a:pt x="2" y="64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7" name="Freeform 212"/>
                  <p:cNvSpPr>
                    <a:spLocks noChangeAspect="1"/>
                  </p:cNvSpPr>
                  <p:nvPr/>
                </p:nvSpPr>
                <p:spPr bwMode="auto">
                  <a:xfrm>
                    <a:off x="1326" y="1391"/>
                    <a:ext cx="142" cy="73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" y="7"/>
                      </a:cxn>
                      <a:cxn ang="0">
                        <a:pos x="5" y="9"/>
                      </a:cxn>
                      <a:cxn ang="0">
                        <a:pos x="11" y="10"/>
                      </a:cxn>
                      <a:cxn ang="0">
                        <a:pos x="129" y="59"/>
                      </a:cxn>
                      <a:cxn ang="0">
                        <a:pos x="137" y="61"/>
                      </a:cxn>
                      <a:cxn ang="0">
                        <a:pos x="138" y="63"/>
                      </a:cxn>
                      <a:cxn ang="0">
                        <a:pos x="141" y="67"/>
                      </a:cxn>
                      <a:cxn ang="0">
                        <a:pos x="141" y="69"/>
                      </a:cxn>
                      <a:cxn ang="0">
                        <a:pos x="140" y="72"/>
                      </a:cxn>
                      <a:cxn ang="0">
                        <a:pos x="135" y="72"/>
                      </a:cxn>
                      <a:cxn ang="0">
                        <a:pos x="73" y="65"/>
                      </a:cxn>
                    </a:cxnLst>
                    <a:rect l="0" t="0" r="r" b="b"/>
                    <a:pathLst>
                      <a:path w="142" h="7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1" y="7"/>
                        </a:lnTo>
                        <a:lnTo>
                          <a:pt x="5" y="9"/>
                        </a:lnTo>
                        <a:lnTo>
                          <a:pt x="11" y="10"/>
                        </a:lnTo>
                        <a:lnTo>
                          <a:pt x="129" y="59"/>
                        </a:lnTo>
                        <a:lnTo>
                          <a:pt x="137" y="61"/>
                        </a:lnTo>
                        <a:lnTo>
                          <a:pt x="138" y="63"/>
                        </a:lnTo>
                        <a:lnTo>
                          <a:pt x="141" y="67"/>
                        </a:lnTo>
                        <a:lnTo>
                          <a:pt x="141" y="69"/>
                        </a:lnTo>
                        <a:lnTo>
                          <a:pt x="140" y="72"/>
                        </a:lnTo>
                        <a:lnTo>
                          <a:pt x="135" y="72"/>
                        </a:lnTo>
                        <a:lnTo>
                          <a:pt x="73" y="65"/>
                        </a:lnTo>
                      </a:path>
                    </a:pathLst>
                  </a:custGeom>
                  <a:noFill/>
                  <a:ln w="25400" cap="rnd" cmpd="sng">
                    <a:solidFill>
                      <a:srgbClr val="FF66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40" name="Text Box 213"/>
                <p:cNvSpPr txBox="1">
                  <a:spLocks noChangeArrowheads="1"/>
                </p:cNvSpPr>
                <p:nvPr/>
              </p:nvSpPr>
              <p:spPr bwMode="auto">
                <a:xfrm>
                  <a:off x="1922" y="709"/>
                  <a:ext cx="18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2000" b="1" dirty="0">
                      <a:latin typeface="Symbol" pitchFamily="-112" charset="2"/>
                    </a:rPr>
                    <a:t>g</a:t>
                  </a:r>
                </a:p>
              </p:txBody>
            </p:sp>
          </p:grpSp>
          <p:sp>
            <p:nvSpPr>
              <p:cNvPr id="35" name="Text Box 214"/>
              <p:cNvSpPr txBox="1">
                <a:spLocks noChangeArrowheads="1"/>
              </p:cNvSpPr>
              <p:nvPr/>
            </p:nvSpPr>
            <p:spPr bwMode="auto">
              <a:xfrm>
                <a:off x="158750" y="2711569"/>
                <a:ext cx="311150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>
                    <a:latin typeface="Times New Roman" pitchFamily="-112" charset="0"/>
                  </a:rPr>
                  <a:t>p</a:t>
                </a:r>
              </a:p>
            </p:txBody>
          </p:sp>
          <p:sp>
            <p:nvSpPr>
              <p:cNvPr id="36" name="Text Box 215"/>
              <p:cNvSpPr txBox="1">
                <a:spLocks noChangeArrowheads="1"/>
              </p:cNvSpPr>
              <p:nvPr/>
            </p:nvSpPr>
            <p:spPr bwMode="auto">
              <a:xfrm>
                <a:off x="4114496" y="2674490"/>
                <a:ext cx="387351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b="1" dirty="0" err="1">
                    <a:latin typeface="Times New Roman" pitchFamily="-112" charset="0"/>
                  </a:rPr>
                  <a:t>p</a:t>
                </a:r>
                <a:r>
                  <a:rPr lang="en-US" b="1" dirty="0">
                    <a:latin typeface="Times New Roman" pitchFamily="-112" charset="0"/>
                  </a:rPr>
                  <a:t>’</a:t>
                </a:r>
              </a:p>
            </p:txBody>
          </p:sp>
        </p:grpSp>
        <p:sp>
          <p:nvSpPr>
            <p:cNvPr id="21" name="Freeform 174"/>
            <p:cNvSpPr>
              <a:spLocks/>
            </p:cNvSpPr>
            <p:nvPr/>
          </p:nvSpPr>
          <p:spPr bwMode="auto">
            <a:xfrm flipV="1">
              <a:off x="5299076" y="2656739"/>
              <a:ext cx="3381374" cy="21166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624" y="0"/>
                </a:cxn>
                <a:cxn ang="0">
                  <a:pos x="1200" y="48"/>
                </a:cxn>
              </a:cxnLst>
              <a:rect l="0" t="0" r="r" b="b"/>
              <a:pathLst>
                <a:path w="1200" h="48">
                  <a:moveTo>
                    <a:pt x="0" y="48"/>
                  </a:moveTo>
                  <a:cubicBezTo>
                    <a:pt x="212" y="24"/>
                    <a:pt x="424" y="0"/>
                    <a:pt x="624" y="0"/>
                  </a:cubicBezTo>
                  <a:cubicBezTo>
                    <a:pt x="824" y="0"/>
                    <a:pt x="1012" y="24"/>
                    <a:pt x="1200" y="48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Text Box 175"/>
            <p:cNvSpPr txBox="1">
              <a:spLocks noChangeArrowheads="1"/>
            </p:cNvSpPr>
            <p:nvPr/>
          </p:nvSpPr>
          <p:spPr bwMode="auto">
            <a:xfrm>
              <a:off x="6193176" y="2687175"/>
              <a:ext cx="304801" cy="33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 dirty="0" err="1">
                  <a:latin typeface="Times New Roman" pitchFamily="-112" charset="0"/>
                </a:rPr>
                <a:t>t</a:t>
              </a:r>
              <a:endParaRPr lang="en-US" sz="1600" b="1" dirty="0">
                <a:latin typeface="Times New Roman" pitchFamily="-112" charset="0"/>
              </a:endParaRPr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3855" y="397951"/>
            <a:ext cx="41147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b="1" dirty="0">
                <a:solidFill>
                  <a:srgbClr val="0000FF"/>
                </a:solidFill>
                <a:latin typeface="Comic Sans MS"/>
                <a:cs typeface="Comic Sans MS"/>
              </a:rPr>
              <a:t>leading protons are </a:t>
            </a:r>
            <a:r>
              <a:rPr lang="en-US" sz="1400" dirty="0" smtClean="0">
                <a:solidFill>
                  <a:srgbClr val="0000FF"/>
                </a:solidFill>
                <a:latin typeface="Comic Sans MS"/>
                <a:cs typeface="Comic Sans MS"/>
              </a:rPr>
              <a:t>hardly</a:t>
            </a: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 </a:t>
            </a:r>
          </a:p>
          <a:p>
            <a:pPr algn="ctr" eaLnBrk="1" hangingPunct="1"/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in </a:t>
            </a:r>
            <a:r>
              <a:rPr lang="en-US" sz="1400" b="1" dirty="0">
                <a:solidFill>
                  <a:srgbClr val="0000FF"/>
                </a:solidFill>
                <a:latin typeface="Comic Sans MS"/>
                <a:cs typeface="Comic Sans MS"/>
              </a:rPr>
              <a:t>the main detector acceptance at </a:t>
            </a:r>
            <a:r>
              <a:rPr lang="en-US" sz="1400" b="1" dirty="0" smtClean="0">
                <a:solidFill>
                  <a:srgbClr val="0000FF"/>
                </a:solidFill>
                <a:latin typeface="Comic Sans MS"/>
                <a:cs typeface="Comic Sans MS"/>
              </a:rPr>
              <a:t>EIC</a:t>
            </a:r>
            <a:endParaRPr lang="en-US" sz="1400" b="1" dirty="0">
              <a:solidFill>
                <a:srgbClr val="0000FF"/>
              </a:solidFill>
              <a:latin typeface="Comic Sans MS"/>
              <a:cs typeface="Comic Sans MS"/>
            </a:endParaRPr>
          </a:p>
        </p:txBody>
      </p:sp>
      <p:pic>
        <p:nvPicPr>
          <p:cNvPr id="8" name="Picture 7" descr="EtaVsE.50.100.250GeV.DVCS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71" y="4361292"/>
            <a:ext cx="6615840" cy="1891850"/>
          </a:xfrm>
          <a:prstGeom prst="rect">
            <a:avLst/>
          </a:prstGeom>
        </p:spPr>
      </p:pic>
      <p:sp>
        <p:nvSpPr>
          <p:cNvPr id="73" name="Curved Right Arrow 72"/>
          <p:cNvSpPr/>
          <p:nvPr/>
        </p:nvSpPr>
        <p:spPr bwMode="auto">
          <a:xfrm>
            <a:off x="4304318" y="2395431"/>
            <a:ext cx="775518" cy="379515"/>
          </a:xfrm>
          <a:prstGeom prst="curvedRightArrow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rgbClr val="FF66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44560" y="2292858"/>
            <a:ext cx="2841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to detect proton </a:t>
            </a:r>
          </a:p>
          <a:p>
            <a:r>
              <a:rPr lang="en-US" sz="1600" dirty="0" smtClean="0"/>
              <a:t>machine, IR and RP design  </a:t>
            </a:r>
          </a:p>
          <a:p>
            <a:r>
              <a:rPr lang="en-US" sz="1600" dirty="0" smtClean="0"/>
              <a:t>need to go hand in hand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003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 anchor="b">
            <a:prstTxWarp prst="textNoShape">
              <a:avLst/>
            </a:prstTxWarp>
          </a:bodyPr>
          <a:lstStyle/>
          <a:p>
            <a:pPr algn="ctr"/>
            <a:r>
              <a:rPr lang="en-US" sz="5400" i="1" u="sng" dirty="0" smtClean="0">
                <a:solidFill>
                  <a:srgbClr val="3B7BBF"/>
                </a:solidFill>
                <a:latin typeface="Comic Sans MS Bold"/>
                <a:cs typeface="Comic Sans MS Bold"/>
              </a:rPr>
              <a:t>Detector overview</a:t>
            </a:r>
            <a:endParaRPr lang="en-US" sz="5400" i="1" u="sng" dirty="0">
              <a:solidFill>
                <a:srgbClr val="3B7BBF"/>
              </a:solidFill>
              <a:latin typeface="Comic Sans MS Bold"/>
              <a:cs typeface="Comic Sans MS Bold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Physics department seminar, Mar 25 2014, BNL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Model Detector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14</a:t>
            </a:fld>
            <a:endParaRPr lang="en-US" altLang="ja-JP" dirty="0"/>
          </a:p>
        </p:txBody>
      </p:sp>
      <p:sp>
        <p:nvSpPr>
          <p:cNvPr id="11" name="TextBox 10"/>
          <p:cNvSpPr txBox="1"/>
          <p:nvPr/>
        </p:nvSpPr>
        <p:spPr>
          <a:xfrm>
            <a:off x="381786" y="2341884"/>
            <a:ext cx="9066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Upstream</a:t>
            </a:r>
          </a:p>
          <a:p>
            <a:pPr algn="ctr"/>
            <a:r>
              <a:rPr lang="en-US" sz="1200" dirty="0" smtClean="0"/>
              <a:t>low Q</a:t>
            </a:r>
            <a:r>
              <a:rPr lang="en-US" sz="1200" baseline="30000" dirty="0" smtClean="0"/>
              <a:t>2</a:t>
            </a:r>
          </a:p>
          <a:p>
            <a:pPr algn="ctr"/>
            <a:r>
              <a:rPr lang="en-US" sz="1200" dirty="0" smtClean="0"/>
              <a:t>tagger</a:t>
            </a:r>
          </a:p>
          <a:p>
            <a:pPr algn="ctr"/>
            <a:r>
              <a:rPr lang="en-US" sz="1200" dirty="0" smtClean="0"/>
              <a:t>and</a:t>
            </a:r>
          </a:p>
          <a:p>
            <a:pPr algn="ctr"/>
            <a:r>
              <a:rPr lang="en-US" sz="1200" dirty="0" smtClean="0"/>
              <a:t>luminosity</a:t>
            </a:r>
          </a:p>
          <a:p>
            <a:pPr algn="ctr"/>
            <a:r>
              <a:rPr lang="en-US" sz="1200" dirty="0" smtClean="0"/>
              <a:t>detector</a:t>
            </a:r>
            <a:endParaRPr lang="en-US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227990" y="4373299"/>
            <a:ext cx="849722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PID:</a:t>
            </a:r>
          </a:p>
          <a:p>
            <a:r>
              <a:rPr lang="en-US" dirty="0"/>
              <a:t>-1&lt;</a:t>
            </a:r>
            <a:r>
              <a:rPr lang="en-US" dirty="0">
                <a:latin typeface="Symbol" charset="2"/>
                <a:cs typeface="Symbol" charset="2"/>
              </a:rPr>
              <a:t>h</a:t>
            </a:r>
            <a:r>
              <a:rPr lang="en-US" dirty="0"/>
              <a:t>&lt;</a:t>
            </a:r>
            <a:r>
              <a:rPr lang="en-US" dirty="0" smtClean="0"/>
              <a:t>1: DIRC or proximity focusing Aerogel</a:t>
            </a:r>
            <a:r>
              <a:rPr lang="en-US" dirty="0"/>
              <a:t>-</a:t>
            </a:r>
            <a:r>
              <a:rPr lang="en-US" dirty="0" smtClean="0"/>
              <a:t>RICH + TPC: </a:t>
            </a:r>
            <a:r>
              <a:rPr lang="en-US" dirty="0" err="1" smtClean="0"/>
              <a:t>dE</a:t>
            </a:r>
            <a:r>
              <a:rPr lang="en-US" dirty="0" smtClean="0"/>
              <a:t>/dx</a:t>
            </a:r>
          </a:p>
          <a:p>
            <a:r>
              <a:rPr lang="en-US" dirty="0"/>
              <a:t>1&lt;|</a:t>
            </a:r>
            <a:r>
              <a:rPr lang="en-US" dirty="0">
                <a:latin typeface="Symbol" charset="2"/>
                <a:cs typeface="Symbol" charset="2"/>
              </a:rPr>
              <a:t>h</a:t>
            </a:r>
            <a:r>
              <a:rPr lang="en-US" dirty="0"/>
              <a:t>|&lt;</a:t>
            </a:r>
            <a:r>
              <a:rPr lang="en-US" dirty="0" smtClean="0"/>
              <a:t>3: RICH 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Lepton-ID: </a:t>
            </a:r>
          </a:p>
          <a:p>
            <a:r>
              <a:rPr lang="en-US" dirty="0"/>
              <a:t>-3 &lt;</a:t>
            </a:r>
            <a:r>
              <a:rPr lang="en-US" dirty="0">
                <a:latin typeface="Symbol" charset="2"/>
                <a:cs typeface="Symbol" charset="2"/>
              </a:rPr>
              <a:t>h</a:t>
            </a:r>
            <a:r>
              <a:rPr lang="en-US" dirty="0"/>
              <a:t>&lt; </a:t>
            </a:r>
            <a:r>
              <a:rPr lang="en-US" dirty="0" smtClean="0"/>
              <a:t>3: e/p  </a:t>
            </a:r>
          </a:p>
          <a:p>
            <a:r>
              <a:rPr lang="en-US" dirty="0"/>
              <a:t> </a:t>
            </a:r>
            <a:r>
              <a:rPr lang="en-US" dirty="0" smtClean="0"/>
              <a:t>           </a:t>
            </a:r>
            <a:r>
              <a:rPr lang="en-US" dirty="0"/>
              <a:t>1&lt;|</a:t>
            </a:r>
            <a:r>
              <a:rPr lang="en-US" dirty="0">
                <a:latin typeface="Symbol" charset="2"/>
                <a:cs typeface="Symbol" charset="2"/>
              </a:rPr>
              <a:t>h</a:t>
            </a:r>
            <a:r>
              <a:rPr lang="en-US" dirty="0"/>
              <a:t>|&lt;</a:t>
            </a:r>
            <a:r>
              <a:rPr lang="en-US" dirty="0" smtClean="0"/>
              <a:t>3: in addition </a:t>
            </a:r>
            <a:r>
              <a:rPr lang="en-US" dirty="0" err="1" smtClean="0"/>
              <a:t>Hcal</a:t>
            </a:r>
            <a:r>
              <a:rPr lang="en-US" dirty="0" smtClean="0"/>
              <a:t> response </a:t>
            </a:r>
            <a:r>
              <a:rPr lang="en-US" dirty="0"/>
              <a:t>&amp; </a:t>
            </a:r>
            <a:r>
              <a:rPr lang="en-US" dirty="0">
                <a:latin typeface="Symbol" charset="2"/>
                <a:cs typeface="Symbol" charset="2"/>
              </a:rPr>
              <a:t>g</a:t>
            </a:r>
            <a:r>
              <a:rPr lang="en-US" dirty="0"/>
              <a:t> suppression via tracking</a:t>
            </a:r>
            <a:endParaRPr lang="en-US" dirty="0" smtClean="0"/>
          </a:p>
          <a:p>
            <a:r>
              <a:rPr lang="en-US" dirty="0" smtClean="0"/>
              <a:t>|</a:t>
            </a:r>
            <a:r>
              <a:rPr lang="en-US" dirty="0" smtClean="0">
                <a:latin typeface="Symbol" charset="2"/>
                <a:cs typeface="Symbol" charset="2"/>
              </a:rPr>
              <a:t>h</a:t>
            </a:r>
            <a:r>
              <a:rPr lang="en-US" dirty="0" smtClean="0"/>
              <a:t>|&gt;3:     </a:t>
            </a:r>
            <a:r>
              <a:rPr lang="en-US" dirty="0" err="1" smtClean="0"/>
              <a:t>ECal+Hcal</a:t>
            </a:r>
            <a:r>
              <a:rPr lang="en-US" dirty="0"/>
              <a:t> </a:t>
            </a:r>
            <a:r>
              <a:rPr lang="en-US" dirty="0" smtClean="0"/>
              <a:t>response </a:t>
            </a:r>
            <a:r>
              <a:rPr lang="en-US" dirty="0"/>
              <a:t>&amp; </a:t>
            </a:r>
            <a:r>
              <a:rPr lang="en-US" dirty="0">
                <a:latin typeface="Symbol" charset="2"/>
                <a:cs typeface="Symbol" charset="2"/>
              </a:rPr>
              <a:t>g</a:t>
            </a:r>
            <a:r>
              <a:rPr lang="en-US" dirty="0"/>
              <a:t> suppression </a:t>
            </a:r>
            <a:r>
              <a:rPr lang="en-US" dirty="0" smtClean="0"/>
              <a:t>via tracking</a:t>
            </a:r>
          </a:p>
          <a:p>
            <a:r>
              <a:rPr lang="en-US" dirty="0" smtClean="0"/>
              <a:t>-4&lt;</a:t>
            </a:r>
            <a:r>
              <a:rPr lang="en-US" dirty="0">
                <a:latin typeface="Symbol" charset="2"/>
                <a:cs typeface="Symbol" charset="2"/>
              </a:rPr>
              <a:t>h</a:t>
            </a:r>
            <a:r>
              <a:rPr lang="en-US" dirty="0" smtClean="0"/>
              <a:t>&lt;4: Tracking (TPC+GEM+MAPS) 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565906" y="4067501"/>
            <a:ext cx="5391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+h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9013" y="4092901"/>
            <a:ext cx="524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-h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  <p:pic>
        <p:nvPicPr>
          <p:cNvPr id="19" name="Picture 18" descr="eRHIC.detector.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863" y="549895"/>
            <a:ext cx="5929489" cy="3757934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 bwMode="auto">
          <a:xfrm>
            <a:off x="7381996" y="1556513"/>
            <a:ext cx="524933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7602109" y="1243247"/>
            <a:ext cx="1447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To</a:t>
            </a:r>
          </a:p>
          <a:p>
            <a:pPr algn="ctr"/>
            <a:r>
              <a:rPr lang="en-US" dirty="0" smtClean="0"/>
              <a:t>Roman Pots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 bwMode="auto">
          <a:xfrm flipH="1" flipV="1">
            <a:off x="1234683" y="3033629"/>
            <a:ext cx="678968" cy="396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>
            <a:off x="1646243" y="4362311"/>
            <a:ext cx="593823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6208691" y="4291757"/>
            <a:ext cx="12922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hadron beam</a:t>
            </a:r>
            <a:endParaRPr lang="en-US" sz="1400" dirty="0">
              <a:solidFill>
                <a:srgbClr val="0000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51610" y="4279548"/>
            <a:ext cx="12271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lepton beam</a:t>
            </a:r>
            <a:endParaRPr lang="en-US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7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 anchor="b">
            <a:prstTxWarp prst="textNoShape">
              <a:avLst/>
            </a:prstTxWarp>
          </a:bodyPr>
          <a:lstStyle/>
          <a:p>
            <a:pPr algn="ctr"/>
            <a:r>
              <a:rPr lang="en-US" sz="5400" i="1" u="sng" dirty="0" smtClean="0">
                <a:solidFill>
                  <a:srgbClr val="3B7BBF"/>
                </a:solidFill>
                <a:latin typeface="Comic Sans MS Bold"/>
                <a:cs typeface="Comic Sans MS Bold"/>
              </a:rPr>
              <a:t>Tracker</a:t>
            </a:r>
            <a:endParaRPr lang="en-US" sz="5400" i="1" u="sng" dirty="0">
              <a:solidFill>
                <a:srgbClr val="3B7BBF"/>
              </a:solidFill>
              <a:latin typeface="Comic Sans MS Bold"/>
              <a:cs typeface="Comic Sans MS Bold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Physics department seminar, Mar 25 2014, BNL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Tracking Elements</a:t>
            </a:r>
            <a:endParaRPr lang="en-US" b="0" dirty="0" smtClean="0"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5632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63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876" y="2317895"/>
            <a:ext cx="8534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2x7 disks with up to</a:t>
            </a:r>
            <a:r>
              <a:rPr lang="en-US" dirty="0" smtClean="0">
                <a:ea typeface="ＭＳ Ｐゴシック" pitchFamily="-84" charset="-128"/>
                <a:cs typeface="ＭＳ Ｐゴシック" pitchFamily="-84" charset="-128"/>
              </a:rPr>
              <a:t> 180 </a:t>
            </a: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mm radius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N sectors per disk; 200</a:t>
            </a:r>
            <a:r>
              <a:rPr lang="ru-RU" dirty="0"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dirty="0"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m silicon-equivalent thickness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digitization: discrete ~20x20</a:t>
            </a:r>
            <a:r>
              <a:rPr lang="ru-RU" dirty="0"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dirty="0"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baseline="30000" dirty="0"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 pixels</a:t>
            </a:r>
          </a:p>
        </p:txBody>
      </p:sp>
      <p:sp>
        <p:nvSpPr>
          <p:cNvPr id="56326" name="Footer Placeholder 4"/>
          <p:cNvSpPr txBox="1">
            <a:spLocks/>
          </p:cNvSpPr>
          <p:nvPr/>
        </p:nvSpPr>
        <p:spPr bwMode="auto">
          <a:xfrm>
            <a:off x="0" y="1778842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>
                <a:solidFill>
                  <a:srgbClr val="0000FF"/>
                </a:solidFill>
                <a:ea typeface="ＭＳ Ｐゴシック" pitchFamily="-84" charset="-128"/>
                <a:cs typeface="ＭＳ Ｐゴシック" pitchFamily="-84" charset="-128"/>
              </a:rPr>
              <a:t>forward/backward silicon trackers:</a:t>
            </a:r>
          </a:p>
        </p:txBody>
      </p:sp>
      <p:sp>
        <p:nvSpPr>
          <p:cNvPr id="56327" name="Footer Placeholder 4"/>
          <p:cNvSpPr txBox="1">
            <a:spLocks/>
          </p:cNvSpPr>
          <p:nvPr/>
        </p:nvSpPr>
        <p:spPr bwMode="auto">
          <a:xfrm>
            <a:off x="0" y="3278420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>
                <a:solidFill>
                  <a:srgbClr val="0000FF"/>
                </a:solidFill>
                <a:ea typeface="ＭＳ Ｐゴシック" pitchFamily="-84" charset="-128"/>
                <a:cs typeface="ＭＳ Ｐゴシック" pitchFamily="-84" charset="-128"/>
              </a:rPr>
              <a:t>TPC:</a:t>
            </a:r>
          </a:p>
        </p:txBody>
      </p:sp>
      <p:sp>
        <p:nvSpPr>
          <p:cNvPr id="56328" name="Footer Placeholder 4"/>
          <p:cNvSpPr txBox="1">
            <a:spLocks/>
          </p:cNvSpPr>
          <p:nvPr/>
        </p:nvSpPr>
        <p:spPr bwMode="auto">
          <a:xfrm>
            <a:off x="33876" y="4977424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>
                <a:solidFill>
                  <a:srgbClr val="0000FF"/>
                </a:solidFill>
                <a:ea typeface="ＭＳ Ｐゴシック" pitchFamily="-84" charset="-128"/>
                <a:cs typeface="ＭＳ Ｐゴシック" pitchFamily="-84" charset="-128"/>
              </a:rPr>
              <a:t>GEM trackers:</a:t>
            </a:r>
          </a:p>
        </p:txBody>
      </p:sp>
      <p:sp>
        <p:nvSpPr>
          <p:cNvPr id="56329" name="Rectangle 3"/>
          <p:cNvSpPr txBox="1">
            <a:spLocks noChangeArrowheads="1"/>
          </p:cNvSpPr>
          <p:nvPr/>
        </p:nvSpPr>
        <p:spPr bwMode="auto">
          <a:xfrm>
            <a:off x="414876" y="3817470"/>
            <a:ext cx="8534400" cy="114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~2m long; gas volume radius </a:t>
            </a:r>
            <a:r>
              <a:rPr lang="en-US" dirty="0" smtClean="0">
                <a:ea typeface="ＭＳ Ｐゴシック" pitchFamily="-84" charset="-128"/>
                <a:cs typeface="ＭＳ Ｐゴシック" pitchFamily="-84" charset="-128"/>
              </a:rPr>
              <a:t>[200</a:t>
            </a: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..800] mm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1.2% X</a:t>
            </a:r>
            <a:r>
              <a:rPr lang="en-US" baseline="-25000" dirty="0"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 IFC, 4.0% X</a:t>
            </a:r>
            <a:r>
              <a:rPr lang="en-US" baseline="-25000" dirty="0">
                <a:ea typeface="ＭＳ Ｐゴシック" pitchFamily="-84" charset="-128"/>
                <a:cs typeface="ＭＳ Ｐゴシック" pitchFamily="-84" charset="-128"/>
              </a:rPr>
              <a:t>0</a:t>
            </a: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 OFC; 15.0% X</a:t>
            </a:r>
            <a:r>
              <a:rPr lang="en-US" baseline="-25000" dirty="0">
                <a:ea typeface="ＭＳ Ｐゴシック" pitchFamily="-84" charset="-128"/>
                <a:cs typeface="ＭＳ Ｐゴシック" pitchFamily="-84" charset="-128"/>
              </a:rPr>
              <a:t>0 </a:t>
            </a: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 aluminum </a:t>
            </a:r>
            <a:r>
              <a:rPr lang="en-US" dirty="0" smtClean="0">
                <a:ea typeface="ＭＳ Ｐゴシック" pitchFamily="-84" charset="-128"/>
                <a:cs typeface="ＭＳ Ｐゴシック" pitchFamily="-84" charset="-128"/>
              </a:rPr>
              <a:t>end-caps</a:t>
            </a:r>
            <a:endParaRPr lang="en-US" dirty="0">
              <a:ea typeface="ＭＳ Ｐゴシック" pitchFamily="-84" charset="-128"/>
              <a:cs typeface="ＭＳ Ｐゴシック" pitchFamily="-84" charset="-128"/>
            </a:endParaRP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digitization:</a:t>
            </a:r>
            <a:r>
              <a:rPr lang="en-US" dirty="0" smtClean="0">
                <a:ea typeface="ＭＳ Ｐゴシック" pitchFamily="-84" charset="-128"/>
                <a:cs typeface="ＭＳ Ｐゴシック" pitchFamily="-84" charset="-128"/>
              </a:rPr>
              <a:t> assume 5 </a:t>
            </a: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mm GEM </a:t>
            </a:r>
            <a:r>
              <a:rPr lang="en-US" dirty="0" smtClean="0">
                <a:ea typeface="ＭＳ Ｐゴシック" pitchFamily="-84" charset="-128"/>
                <a:cs typeface="ＭＳ Ｐゴシック" pitchFamily="-84" charset="-128"/>
              </a:rPr>
              <a:t>pads </a:t>
            </a:r>
            <a:endParaRPr lang="en-US" dirty="0"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6330" name="Rectangle 3"/>
          <p:cNvSpPr txBox="1">
            <a:spLocks noChangeArrowheads="1"/>
          </p:cNvSpPr>
          <p:nvPr/>
        </p:nvSpPr>
        <p:spPr bwMode="auto">
          <a:xfrm>
            <a:off x="414876" y="5510824"/>
            <a:ext cx="7086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3 disks behind the TPC </a:t>
            </a:r>
            <a:r>
              <a:rPr lang="en-US" dirty="0" smtClean="0">
                <a:ea typeface="ＭＳ Ｐゴシック" pitchFamily="-84" charset="-128"/>
                <a:cs typeface="ＭＳ Ｐゴシック" pitchFamily="-84" charset="-128"/>
              </a:rPr>
              <a:t>end-caps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STAR FGT design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digitization: 100</a:t>
            </a:r>
            <a:r>
              <a:rPr lang="ru-RU" dirty="0"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dirty="0"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dirty="0">
                <a:ea typeface="ＭＳ Ｐゴシック" pitchFamily="-84" charset="-128"/>
                <a:cs typeface="ＭＳ Ｐゴシック" pitchFamily="-84" charset="-128"/>
              </a:rPr>
              <a:t>m resolution in X&amp;</a:t>
            </a:r>
            <a:r>
              <a:rPr lang="en-US" dirty="0" smtClean="0">
                <a:ea typeface="ＭＳ Ｐゴシック" pitchFamily="-84" charset="-128"/>
                <a:cs typeface="ＭＳ Ｐゴシック" pitchFamily="-84" charset="-128"/>
              </a:rPr>
              <a:t>Y (gaussian)</a:t>
            </a:r>
            <a:endParaRPr lang="en-US" dirty="0"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57666" y="926161"/>
            <a:ext cx="8839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latin typeface="Comic Sans MS"/>
                <a:ea typeface="ＭＳ Ｐゴシック" pitchFamily="-84" charset="-128"/>
                <a:cs typeface="Comic Sans MS"/>
              </a:rPr>
              <a:t>6 layers at [30..160] mm radius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latin typeface="Comic Sans MS"/>
                <a:ea typeface="ＭＳ Ｐゴシック" pitchFamily="-84" charset="-128"/>
                <a:cs typeface="Comic Sans MS"/>
              </a:rPr>
              <a:t>0.37% X</a:t>
            </a:r>
            <a:r>
              <a:rPr lang="en-US" baseline="-25000" dirty="0">
                <a:latin typeface="Comic Sans MS"/>
                <a:ea typeface="ＭＳ Ｐゴシック" pitchFamily="-84" charset="-128"/>
                <a:cs typeface="Comic Sans MS"/>
              </a:rPr>
              <a:t>0</a:t>
            </a:r>
            <a:r>
              <a:rPr lang="en-US" dirty="0">
                <a:latin typeface="Comic Sans MS"/>
                <a:ea typeface="ＭＳ Ｐゴシック" pitchFamily="-84" charset="-128"/>
                <a:cs typeface="Comic Sans MS"/>
              </a:rPr>
              <a:t> in acceptance per </a:t>
            </a:r>
            <a:r>
              <a:rPr lang="en-US" dirty="0" smtClean="0">
                <a:latin typeface="Comic Sans MS"/>
                <a:ea typeface="ＭＳ Ｐゴシック" pitchFamily="-84" charset="-128"/>
                <a:cs typeface="Comic Sans MS"/>
              </a:rPr>
              <a:t>layer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dirty="0">
                <a:latin typeface="Comic Sans MS"/>
                <a:ea typeface="ＭＳ Ｐゴシック" pitchFamily="-84" charset="-128"/>
                <a:cs typeface="Comic Sans MS"/>
              </a:rPr>
              <a:t>digitization:</a:t>
            </a:r>
            <a:r>
              <a:rPr lang="en-US" dirty="0" smtClean="0">
                <a:latin typeface="Comic Sans MS"/>
                <a:ea typeface="ＭＳ Ｐゴシック" pitchFamily="-84" charset="-128"/>
                <a:cs typeface="Comic Sans MS"/>
              </a:rPr>
              <a:t> </a:t>
            </a:r>
            <a:r>
              <a:rPr lang="en-US" dirty="0" smtClean="0">
                <a:ea typeface="ＭＳ Ｐゴシック" pitchFamily="-84" charset="-128"/>
                <a:cs typeface="ＭＳ Ｐゴシック" pitchFamily="-84" charset="-128"/>
              </a:rPr>
              <a:t>discrete ~20x20</a:t>
            </a:r>
            <a:r>
              <a:rPr lang="ru-RU" dirty="0" smtClean="0"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dirty="0" smtClean="0"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dirty="0" smtClean="0">
                <a:ea typeface="ＭＳ Ｐゴシック" pitchFamily="-84" charset="-128"/>
                <a:cs typeface="ＭＳ Ｐゴシック" pitchFamily="-84" charset="-128"/>
              </a:rPr>
              <a:t>m</a:t>
            </a:r>
            <a:r>
              <a:rPr lang="en-US" baseline="30000" dirty="0" smtClean="0">
                <a:ea typeface="ＭＳ Ｐゴシック" pitchFamily="-84" charset="-128"/>
                <a:cs typeface="ＭＳ Ｐゴシック" pitchFamily="-84" charset="-128"/>
              </a:rPr>
              <a:t>2</a:t>
            </a:r>
            <a:r>
              <a:rPr lang="en-US" dirty="0" smtClean="0">
                <a:ea typeface="ＭＳ Ｐゴシック" pitchFamily="-84" charset="-128"/>
                <a:cs typeface="ＭＳ Ｐゴシック" pitchFamily="-84" charset="-128"/>
              </a:rPr>
              <a:t> pixels</a:t>
            </a:r>
            <a:endParaRPr lang="en-US" dirty="0">
              <a:latin typeface="Comic Sans MS"/>
              <a:ea typeface="ＭＳ Ｐゴシック" pitchFamily="-84" charset="-128"/>
              <a:cs typeface="Comic Sans MS"/>
            </a:endParaRPr>
          </a:p>
        </p:txBody>
      </p:sp>
      <p:sp>
        <p:nvSpPr>
          <p:cNvPr id="13" name="Footer Placeholder 4"/>
          <p:cNvSpPr txBox="1">
            <a:spLocks/>
          </p:cNvSpPr>
          <p:nvPr/>
        </p:nvSpPr>
        <p:spPr bwMode="auto">
          <a:xfrm>
            <a:off x="0" y="379154"/>
            <a:ext cx="670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0000FF"/>
                </a:solidFill>
                <a:ea typeface="ＭＳ Ｐゴシック" pitchFamily="-84" charset="-128"/>
                <a:cs typeface="ＭＳ Ｐゴシック" pitchFamily="-84" charset="-128"/>
              </a:rPr>
              <a:t>vertex </a:t>
            </a:r>
            <a:r>
              <a:rPr lang="en-US" sz="2000" u="sng" dirty="0">
                <a:solidFill>
                  <a:srgbClr val="0000FF"/>
                </a:solidFill>
                <a:ea typeface="ＭＳ Ｐゴシック" pitchFamily="-84" charset="-128"/>
                <a:cs typeface="ＭＳ Ｐゴシック" pitchFamily="-84" charset="-128"/>
              </a:rPr>
              <a:t>silicon </a:t>
            </a:r>
            <a:r>
              <a:rPr lang="en-US" sz="2000" u="sng" dirty="0" smtClean="0">
                <a:solidFill>
                  <a:srgbClr val="0000FF"/>
                </a:solidFill>
                <a:ea typeface="ＭＳ Ｐゴシック" pitchFamily="-84" charset="-128"/>
                <a:cs typeface="ＭＳ Ｐゴシック" pitchFamily="-84" charset="-128"/>
              </a:rPr>
              <a:t>tracker:</a:t>
            </a:r>
            <a:endParaRPr lang="en-US" sz="2000" u="sng" dirty="0">
              <a:solidFill>
                <a:srgbClr val="0000FF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296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8382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Vertex silicon tracker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93041" y="1102532"/>
            <a:ext cx="8534400" cy="52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 smtClean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STAR detector </a:t>
            </a:r>
            <a:r>
              <a:rPr lang="en-US" sz="2000" kern="0" dirty="0">
                <a:solidFill>
                  <a:srgbClr val="1F497D"/>
                </a:solidFill>
                <a:latin typeface="+mn-lt"/>
                <a:ea typeface="ＭＳ Ｐゴシック" pitchFamily="-1" charset="-128"/>
                <a:cs typeface="ＭＳ Ｐゴシック" pitchFamily="-1" charset="-128"/>
              </a:rPr>
              <a:t>upgrade “building blocks” (cable assemblies)</a:t>
            </a:r>
          </a:p>
        </p:txBody>
      </p:sp>
      <p:pic>
        <p:nvPicPr>
          <p:cNvPr id="54278" name="Picture 14" descr="WWND_2013_Vdebaek.pdf"/>
          <p:cNvPicPr>
            <a:picLocks noChangeAspect="1"/>
          </p:cNvPicPr>
          <p:nvPr/>
        </p:nvPicPr>
        <p:blipFill>
          <a:blip r:embed="rId2"/>
          <a:srcRect l="2000" t="14399" r="3999" b="26666"/>
          <a:stretch>
            <a:fillRect/>
          </a:stretch>
        </p:blipFill>
        <p:spPr bwMode="auto">
          <a:xfrm>
            <a:off x="304800" y="2692153"/>
            <a:ext cx="7886700" cy="370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15" descr="WWND_2013_Vdebaek.pdf"/>
          <p:cNvPicPr>
            <a:picLocks noChangeAspect="1"/>
          </p:cNvPicPr>
          <p:nvPr/>
        </p:nvPicPr>
        <p:blipFill>
          <a:blip r:embed="rId3"/>
          <a:srcRect l="10001" t="30667" r="14999" b="26666"/>
          <a:stretch>
            <a:fillRect/>
          </a:stretch>
        </p:blipFill>
        <p:spPr bwMode="auto">
          <a:xfrm>
            <a:off x="4986338" y="1905000"/>
            <a:ext cx="392906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EEB45-469B-C445-A2A6-597CC1D4FAC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tracker view in </a:t>
            </a:r>
            <a:r>
              <a:rPr lang="en-US" dirty="0" err="1" smtClean="0">
                <a:ea typeface="ＭＳ Ｐゴシック" pitchFamily="-84" charset="-128"/>
              </a:rPr>
              <a:t>eicroot</a:t>
            </a:r>
            <a:r>
              <a:rPr lang="en-US" dirty="0" smtClean="0">
                <a:ea typeface="ＭＳ Ｐゴシック" pitchFamily="-84" charset="-128"/>
              </a:rPr>
              <a:t> simulation </a:t>
            </a:r>
          </a:p>
        </p:txBody>
      </p:sp>
      <p:pic>
        <p:nvPicPr>
          <p:cNvPr id="19" name="Picture 18" descr="tracker-ng.png"/>
          <p:cNvPicPr>
            <a:picLocks noChangeAspect="1"/>
          </p:cNvPicPr>
          <p:nvPr/>
        </p:nvPicPr>
        <p:blipFill>
          <a:blip r:embed="rId2"/>
          <a:srcRect l="25875" t="14000" r="12750" b="5333"/>
          <a:stretch>
            <a:fillRect/>
          </a:stretch>
        </p:blipFill>
        <p:spPr>
          <a:xfrm>
            <a:off x="0" y="762033"/>
            <a:ext cx="7482840" cy="5532143"/>
          </a:xfrm>
          <a:prstGeom prst="rect">
            <a:avLst/>
          </a:prstGeom>
        </p:spPr>
      </p:pic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1716786" y="4419633"/>
            <a:ext cx="1117397" cy="830839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lIns="91283" tIns="45642" rIns="91283" bIns="45642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 smtClean="0">
                <a:solidFill>
                  <a:srgbClr val="FFCC00"/>
                </a:solidFill>
              </a:rPr>
              <a:t>Backward </a:t>
            </a:r>
          </a:p>
          <a:p>
            <a:pPr algn="ctr"/>
            <a:r>
              <a:rPr lang="en-US" sz="1600" dirty="0" smtClean="0">
                <a:solidFill>
                  <a:srgbClr val="FFCC00"/>
                </a:solidFill>
              </a:rPr>
              <a:t>GEM </a:t>
            </a:r>
          </a:p>
          <a:p>
            <a:pPr algn="ctr"/>
            <a:r>
              <a:rPr lang="en-US" sz="1600" dirty="0" smtClean="0">
                <a:solidFill>
                  <a:srgbClr val="FFCC00"/>
                </a:solidFill>
              </a:rPr>
              <a:t>Tracker</a:t>
            </a:r>
            <a:endParaRPr lang="en-US" sz="1600" dirty="0">
              <a:solidFill>
                <a:srgbClr val="FFCC00"/>
              </a:solidFill>
            </a:endParaRPr>
          </a:p>
        </p:txBody>
      </p:sp>
      <p:sp>
        <p:nvSpPr>
          <p:cNvPr id="21" name="TextBox 10"/>
          <p:cNvSpPr txBox="1">
            <a:spLocks noChangeArrowheads="1"/>
          </p:cNvSpPr>
          <p:nvPr/>
        </p:nvSpPr>
        <p:spPr bwMode="auto">
          <a:xfrm>
            <a:off x="1259586" y="2667033"/>
            <a:ext cx="1117397" cy="830839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none" lIns="91283" tIns="45642" rIns="91283" bIns="45642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 smtClean="0">
                <a:solidFill>
                  <a:srgbClr val="F8F200"/>
                </a:solidFill>
              </a:rPr>
              <a:t>Backward </a:t>
            </a:r>
          </a:p>
          <a:p>
            <a:pPr algn="ctr"/>
            <a:r>
              <a:rPr lang="en-US" sz="1600" dirty="0" smtClean="0">
                <a:solidFill>
                  <a:srgbClr val="F8F200"/>
                </a:solidFill>
              </a:rPr>
              <a:t>Silicon</a:t>
            </a:r>
          </a:p>
          <a:p>
            <a:pPr algn="ctr"/>
            <a:r>
              <a:rPr lang="en-US" sz="1600" dirty="0" smtClean="0">
                <a:solidFill>
                  <a:srgbClr val="F8F200"/>
                </a:solidFill>
              </a:rPr>
              <a:t> Tracker</a:t>
            </a:r>
            <a:endParaRPr lang="en-US" sz="1600" dirty="0">
              <a:solidFill>
                <a:srgbClr val="F8F200"/>
              </a:solidFill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2971800" y="3962400"/>
            <a:ext cx="685800" cy="338397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</p:spPr>
        <p:txBody>
          <a:bodyPr wrap="square" lIns="91283" tIns="45642" rIns="91283" bIns="45642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0099FF"/>
                </a:solidFill>
              </a:rPr>
              <a:t>TPC</a:t>
            </a: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2590800" y="2057432"/>
            <a:ext cx="971252" cy="830839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square" lIns="91283" tIns="45642" rIns="91283" bIns="45642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 smtClean="0">
                <a:solidFill>
                  <a:srgbClr val="F8F200"/>
                </a:solidFill>
              </a:rPr>
              <a:t>Vertex </a:t>
            </a:r>
          </a:p>
          <a:p>
            <a:pPr algn="ctr"/>
            <a:r>
              <a:rPr lang="en-US" sz="1600" dirty="0" smtClean="0">
                <a:solidFill>
                  <a:srgbClr val="F8F200"/>
                </a:solidFill>
              </a:rPr>
              <a:t>Silicon </a:t>
            </a:r>
          </a:p>
          <a:p>
            <a:pPr algn="ctr"/>
            <a:r>
              <a:rPr lang="en-US" sz="1600" dirty="0" smtClean="0">
                <a:solidFill>
                  <a:srgbClr val="F8F200"/>
                </a:solidFill>
              </a:rPr>
              <a:t>Tracker</a:t>
            </a:r>
            <a:endParaRPr lang="en-US" sz="1600" dirty="0">
              <a:solidFill>
                <a:srgbClr val="F8F200"/>
              </a:solidFill>
            </a:endParaRPr>
          </a:p>
        </p:txBody>
      </p:sp>
      <p:sp>
        <p:nvSpPr>
          <p:cNvPr id="24" name="TextBox 14"/>
          <p:cNvSpPr txBox="1">
            <a:spLocks noChangeArrowheads="1"/>
          </p:cNvSpPr>
          <p:nvPr/>
        </p:nvSpPr>
        <p:spPr bwMode="auto">
          <a:xfrm>
            <a:off x="5507593" y="2209833"/>
            <a:ext cx="988856" cy="830839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lIns="91283" tIns="45642" rIns="91283" bIns="45642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 smtClean="0">
                <a:solidFill>
                  <a:srgbClr val="FFCC00"/>
                </a:solidFill>
              </a:rPr>
              <a:t>Forward </a:t>
            </a:r>
          </a:p>
          <a:p>
            <a:pPr algn="ctr"/>
            <a:r>
              <a:rPr lang="en-US" sz="1600" dirty="0" smtClean="0">
                <a:solidFill>
                  <a:srgbClr val="FFCC00"/>
                </a:solidFill>
              </a:rPr>
              <a:t>GEM </a:t>
            </a:r>
          </a:p>
          <a:p>
            <a:pPr algn="ctr"/>
            <a:r>
              <a:rPr lang="en-US" sz="1600" dirty="0" smtClean="0">
                <a:solidFill>
                  <a:srgbClr val="FFCC00"/>
                </a:solidFill>
              </a:rPr>
              <a:t>Tracker</a:t>
            </a:r>
            <a:endParaRPr lang="en-US" sz="1600" dirty="0">
              <a:solidFill>
                <a:srgbClr val="FFCC00"/>
              </a:solidFill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3733833" y="1524033"/>
            <a:ext cx="1031239" cy="830839"/>
          </a:xfrm>
          <a:prstGeom prst="rect">
            <a:avLst/>
          </a:prstGeom>
          <a:noFill/>
          <a:ln w="9525">
            <a:solidFill>
              <a:srgbClr val="F8F200"/>
            </a:solidFill>
            <a:miter lim="800000"/>
            <a:headEnd/>
            <a:tailEnd/>
          </a:ln>
        </p:spPr>
        <p:txBody>
          <a:bodyPr wrap="square" lIns="91283" tIns="45642" rIns="91283" bIns="45642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dirty="0" smtClean="0">
                <a:solidFill>
                  <a:srgbClr val="F8F200"/>
                </a:solidFill>
              </a:rPr>
              <a:t>Forward </a:t>
            </a:r>
          </a:p>
          <a:p>
            <a:pPr algn="ctr"/>
            <a:r>
              <a:rPr lang="en-US" sz="1600" dirty="0" smtClean="0">
                <a:solidFill>
                  <a:srgbClr val="F8F200"/>
                </a:solidFill>
              </a:rPr>
              <a:t>Silicon </a:t>
            </a:r>
          </a:p>
          <a:p>
            <a:pPr algn="ctr"/>
            <a:r>
              <a:rPr lang="en-US" sz="1600" dirty="0" smtClean="0">
                <a:solidFill>
                  <a:srgbClr val="F8F200"/>
                </a:solidFill>
              </a:rPr>
              <a:t>Tracker</a:t>
            </a:r>
            <a:endParaRPr lang="en-US" sz="1600" dirty="0">
              <a:solidFill>
                <a:srgbClr val="F8F200"/>
              </a:solidFill>
            </a:endParaRPr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4343400" y="4876801"/>
            <a:ext cx="8839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>
            <a:prstTxWarp prst="textNoShape">
              <a:avLst/>
            </a:prstTxWarp>
          </a:bodyPr>
          <a:lstStyle/>
          <a:p>
            <a:pPr marL="342328" indent="-342328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 smtClean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  <a:p>
            <a:pPr marL="342328" indent="-342328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endParaRPr lang="en-US" sz="2400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4" name="Picture 10" descr="sit-2.png"/>
          <p:cNvPicPr>
            <a:picLocks noChangeAspect="1"/>
          </p:cNvPicPr>
          <p:nvPr/>
        </p:nvPicPr>
        <p:blipFill>
          <a:blip r:embed="rId3"/>
          <a:srcRect l="37500" t="26666" r="9375" b="26666"/>
          <a:stretch>
            <a:fillRect/>
          </a:stretch>
        </p:blipFill>
        <p:spPr bwMode="auto">
          <a:xfrm>
            <a:off x="5257801" y="4953033"/>
            <a:ext cx="2771775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ular Callout 14"/>
          <p:cNvSpPr/>
          <p:nvPr/>
        </p:nvSpPr>
        <p:spPr>
          <a:xfrm>
            <a:off x="5257800" y="4953000"/>
            <a:ext cx="2743200" cy="1371600"/>
          </a:xfrm>
          <a:prstGeom prst="wedgeRectCallout">
            <a:avLst>
              <a:gd name="adj1" fmla="val -102314"/>
              <a:gd name="adj2" fmla="val -198817"/>
            </a:avLst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83" tIns="45642" rIns="91283" bIns="45642" rtlCol="0" anchor="ctr"/>
          <a:lstStyle/>
          <a:p>
            <a:pPr algn="ctr"/>
            <a:endParaRPr lang="en-US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019800" y="1219200"/>
            <a:ext cx="3124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>
            <a:prstTxWarp prst="textNoShape">
              <a:avLst/>
            </a:prstTxWarp>
          </a:bodyPr>
          <a:lstStyle/>
          <a:p>
            <a:pPr marL="342328" indent="-342328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Implemented in quite some detail whenever possible  </a:t>
            </a:r>
            <a:r>
              <a:rPr lang="ru-RU" sz="1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1600" dirty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73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tracker momentum resolution</a:t>
            </a:r>
          </a:p>
        </p:txBody>
      </p:sp>
      <p:sp>
        <p:nvSpPr>
          <p:cNvPr id="57349" name="Rectangle 3"/>
          <p:cNvSpPr txBox="1">
            <a:spLocks noChangeArrowheads="1"/>
          </p:cNvSpPr>
          <p:nvPr/>
        </p:nvSpPr>
        <p:spPr bwMode="auto">
          <a:xfrm>
            <a:off x="381000" y="914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>
            <a:prstTxWarp prst="textNoShape">
              <a:avLst/>
            </a:prstTxWarp>
          </a:bodyPr>
          <a:lstStyle/>
          <a:p>
            <a:pPr marL="342328" indent="-342328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u="sng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u="sng" dirty="0">
                <a:solidFill>
                  <a:srgbClr val="1F497D"/>
                </a:solidFill>
              </a:rPr>
              <a:t>track momentum resolution vs. pseudo-</a:t>
            </a:r>
            <a:r>
              <a:rPr lang="en-US" sz="2000" u="sng" dirty="0" smtClean="0">
                <a:solidFill>
                  <a:srgbClr val="1F497D"/>
                </a:solidFill>
              </a:rPr>
              <a:t>rapidity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7350" name="TextBox 9"/>
          <p:cNvSpPr txBox="1">
            <a:spLocks noChangeArrowheads="1"/>
          </p:cNvSpPr>
          <p:nvPr/>
        </p:nvSpPr>
        <p:spPr bwMode="auto">
          <a:xfrm>
            <a:off x="341579" y="5943617"/>
            <a:ext cx="8902781" cy="36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83" tIns="45642" rIns="91283" bIns="45642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8000"/>
                </a:solidFill>
              </a:rPr>
              <a:t>-&gt; expect </a:t>
            </a:r>
            <a:r>
              <a:rPr lang="en-US" dirty="0" smtClean="0">
                <a:solidFill>
                  <a:srgbClr val="008000"/>
                </a:solidFill>
              </a:rPr>
              <a:t>2-3% </a:t>
            </a:r>
            <a:r>
              <a:rPr lang="en-US" dirty="0">
                <a:solidFill>
                  <a:srgbClr val="008000"/>
                </a:solidFill>
              </a:rPr>
              <a:t>or better momentum resolution in the whole kinematic range </a:t>
            </a:r>
          </a:p>
        </p:txBody>
      </p:sp>
      <p:pic>
        <p:nvPicPr>
          <p:cNvPr id="8" name="Picture 7" descr="dp-vs-et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600200"/>
            <a:ext cx="7076440" cy="4196080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Contents</a:t>
            </a: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69780"/>
            <a:ext cx="8458200" cy="4931019"/>
          </a:xfrm>
        </p:spPr>
        <p:txBody>
          <a:bodyPr>
            <a:normAutofit/>
          </a:bodyPr>
          <a:lstStyle/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rgbClr val="3B7BBF"/>
                </a:solidFill>
                <a:ea typeface="ＭＳ Ｐゴシック" pitchFamily="-84" charset="-128"/>
                <a:cs typeface="ＭＳ Ｐゴシック" pitchFamily="-84" charset="-128"/>
              </a:rPr>
              <a:t>Physics requirements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rgbClr val="3B7BBF"/>
                </a:solidFill>
                <a:ea typeface="ＭＳ Ｐゴシック" pitchFamily="-84" charset="-128"/>
                <a:cs typeface="ＭＳ Ｐゴシック" pitchFamily="-84" charset="-128"/>
              </a:rPr>
              <a:t>Model detector configuration 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r>
              <a:rPr lang="en-US" sz="2400" dirty="0" smtClean="0">
                <a:solidFill>
                  <a:srgbClr val="3B7BBF"/>
                </a:solidFill>
                <a:ea typeface="ＭＳ Ｐゴシック" pitchFamily="-84" charset="-128"/>
                <a:cs typeface="ＭＳ Ｐゴシック" pitchFamily="-84" charset="-128"/>
              </a:rPr>
              <a:t>IR design </a:t>
            </a:r>
          </a:p>
          <a:p>
            <a:pPr eaLnBrk="1" hangingPunct="1">
              <a:buClr>
                <a:srgbClr val="80057A"/>
              </a:buClr>
              <a:buSzPct val="100000"/>
              <a:buFont typeface="Wingdings" charset="2"/>
              <a:buChar char="§"/>
            </a:pPr>
            <a:endParaRPr lang="en-US" sz="3600" dirty="0" smtClean="0">
              <a:solidFill>
                <a:schemeClr val="tx2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83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tracker momentum resolution</a:t>
            </a:r>
          </a:p>
        </p:txBody>
      </p:sp>
      <p:sp>
        <p:nvSpPr>
          <p:cNvPr id="58373" name="Rectangle 3"/>
          <p:cNvSpPr txBox="1">
            <a:spLocks noChangeArrowheads="1"/>
          </p:cNvSpPr>
          <p:nvPr/>
        </p:nvSpPr>
        <p:spPr bwMode="auto">
          <a:xfrm>
            <a:off x="1509854" y="731918"/>
            <a:ext cx="626276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>
            <a:prstTxWarp prst="textNoShape">
              <a:avLst/>
            </a:prstTxWarp>
          </a:bodyPr>
          <a:lstStyle/>
          <a:p>
            <a:pPr marL="342328" indent="-342328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p</a:t>
            </a:r>
            <a:r>
              <a:rPr lang="en-US" sz="2000" u="sng" baseline="30000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+ </a:t>
            </a:r>
            <a:r>
              <a:rPr lang="en-US" sz="2000" u="sng" dirty="0">
                <a:solidFill>
                  <a:srgbClr val="1F497D"/>
                </a:solidFill>
              </a:rPr>
              <a:t>track momentum resolution at </a:t>
            </a:r>
            <a:r>
              <a:rPr lang="en-US" sz="2000" u="sng" dirty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</a:t>
            </a:r>
            <a:r>
              <a:rPr lang="en-US" sz="2000" u="sng" dirty="0" smtClean="0">
                <a:solidFill>
                  <a:srgbClr val="1F497D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3.0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58374" name="TextBox 9"/>
          <p:cNvSpPr txBox="1">
            <a:spLocks noChangeArrowheads="1"/>
          </p:cNvSpPr>
          <p:nvPr/>
        </p:nvSpPr>
        <p:spPr bwMode="auto">
          <a:xfrm>
            <a:off x="341757" y="5073490"/>
            <a:ext cx="8802243" cy="36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83" tIns="45642" rIns="91283" bIns="45642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8000"/>
                </a:solidFill>
              </a:rPr>
              <a:t>-&gt; ~flat over inspected momentum range because of very small Si pixel size </a:t>
            </a:r>
          </a:p>
        </p:txBody>
      </p:sp>
      <p:pic>
        <p:nvPicPr>
          <p:cNvPr id="58375" name="Picture 11" descr="dp-vs-thickness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012"/>
            <a:ext cx="4430677" cy="262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pic>
        <p:nvPicPr>
          <p:cNvPr id="10" name="Picture 7" descr="dp-vs-pixel-size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1635" y="1998901"/>
            <a:ext cx="4422365" cy="2621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51088" y="1425198"/>
            <a:ext cx="3664521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>
            <a:prstTxWarp prst="textNoShape">
              <a:avLst/>
            </a:prstTxWarp>
          </a:bodyPr>
          <a:lstStyle/>
          <a:p>
            <a:pPr marL="342328" indent="-342328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u="sng" dirty="0" smtClean="0">
                <a:solidFill>
                  <a:srgbClr val="1F497D"/>
                </a:solidFill>
              </a:rPr>
              <a:t>vs silicon thickness</a:t>
            </a:r>
            <a:endParaRPr lang="en-US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5248247" y="1401224"/>
            <a:ext cx="3664521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>
            <a:prstTxWarp prst="textNoShape">
              <a:avLst/>
            </a:prstTxWarp>
          </a:bodyPr>
          <a:lstStyle/>
          <a:p>
            <a:pPr marL="342328" indent="-342328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u="sng" dirty="0" smtClean="0">
                <a:solidFill>
                  <a:srgbClr val="1F497D"/>
                </a:solidFill>
              </a:rPr>
              <a:t>vs silicon pixel size</a:t>
            </a:r>
            <a:endParaRPr lang="en-US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355576" y="5485028"/>
            <a:ext cx="8514717" cy="36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83" tIns="45642" rIns="91283" bIns="45642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8000"/>
                </a:solidFill>
              </a:rPr>
              <a:t>-&gt; 20 micron pixel size is essential to maintain good momentum resolution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Resolution in Kinematics variables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9"/>
          <a:stretch/>
        </p:blipFill>
        <p:spPr bwMode="auto">
          <a:xfrm>
            <a:off x="964228" y="1454457"/>
            <a:ext cx="7302265" cy="43306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115608" y="787805"/>
            <a:ext cx="4812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 smtClean="0"/>
              <a:t>all plots here and next page for 15 </a:t>
            </a:r>
            <a:r>
              <a:rPr lang="en-US" sz="1400" u="sng" dirty="0" err="1" smtClean="0"/>
              <a:t>GeV</a:t>
            </a:r>
            <a:r>
              <a:rPr lang="en-US" sz="1400" u="sng" dirty="0" smtClean="0"/>
              <a:t> on 250 </a:t>
            </a:r>
            <a:r>
              <a:rPr lang="en-US" sz="1400" u="sng" dirty="0" err="1" smtClean="0"/>
              <a:t>GeV</a:t>
            </a:r>
            <a:endParaRPr lang="en-US" sz="1400" u="sng" dirty="0"/>
          </a:p>
        </p:txBody>
      </p: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4245705" y="5908327"/>
            <a:ext cx="3256517" cy="36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83" tIns="45642" rIns="91283" bIns="45642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8000"/>
                </a:solidFill>
              </a:rPr>
              <a:t>-&gt;</a:t>
            </a:r>
            <a:r>
              <a:rPr lang="en-US" dirty="0" smtClean="0">
                <a:solidFill>
                  <a:srgbClr val="008000"/>
                </a:solidFill>
              </a:rPr>
              <a:t> very moderate smearing </a:t>
            </a:r>
            <a:endParaRPr lang="en-US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18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621379" y="2986593"/>
            <a:ext cx="471125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                   important to </a:t>
            </a:r>
          </a:p>
          <a:p>
            <a:endParaRPr lang="en-US" sz="1000" dirty="0"/>
          </a:p>
          <a:p>
            <a:r>
              <a:rPr lang="en-US" dirty="0" smtClean="0"/>
              <a:t>unfold measured quantities to Born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Resolution in Kinematics variables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0" t="47500" b="2179"/>
          <a:stretch/>
        </p:blipFill>
        <p:spPr bwMode="auto">
          <a:xfrm>
            <a:off x="509314" y="1136735"/>
            <a:ext cx="2277540" cy="18263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23216" y="763239"/>
            <a:ext cx="1994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electron method</a:t>
            </a:r>
            <a:endParaRPr lang="en-US" dirty="0">
              <a:solidFill>
                <a:srgbClr val="0000FF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625327"/>
              </p:ext>
            </p:extLst>
          </p:nvPr>
        </p:nvGraphicFramePr>
        <p:xfrm>
          <a:off x="4193338" y="2947608"/>
          <a:ext cx="1823756" cy="521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96" name="Equation" r:id="rId4" imgW="1511300" imgH="431800" progId="">
                  <p:embed/>
                </p:oleObj>
              </mc:Choice>
              <mc:Fallback>
                <p:oleObj name="Equation" r:id="rId4" imgW="1511300" imgH="4318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3338" y="2947608"/>
                        <a:ext cx="1823756" cy="5210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jbKinematics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96" t="49687" r="1822" b="2285"/>
          <a:stretch/>
        </p:blipFill>
        <p:spPr>
          <a:xfrm>
            <a:off x="3421836" y="1152315"/>
            <a:ext cx="2229451" cy="1756672"/>
          </a:xfrm>
          <a:prstGeom prst="rect">
            <a:avLst/>
          </a:prstGeom>
        </p:spPr>
      </p:pic>
      <p:pic>
        <p:nvPicPr>
          <p:cNvPr id="11" name="Picture 10" descr="daKinematics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7" t="50072" r="1668" b="1899"/>
          <a:stretch/>
        </p:blipFill>
        <p:spPr>
          <a:xfrm>
            <a:off x="6420351" y="1152316"/>
            <a:ext cx="2215391" cy="17567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68302" y="762780"/>
            <a:ext cx="1942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hadron method: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76592" y="762323"/>
            <a:ext cx="1527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DA method: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14" name="Picture 13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989634"/>
            <a:ext cx="2194560" cy="219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4760" y="3989633"/>
            <a:ext cx="2194560" cy="219456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458598" y="3503959"/>
            <a:ext cx="2203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Electron PID: E/p</a:t>
            </a:r>
            <a:endParaRPr lang="en-US" u="sng" dirty="0"/>
          </a:p>
        </p:txBody>
      </p:sp>
      <p:pic>
        <p:nvPicPr>
          <p:cNvPr id="17" name="Picture 16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80259" y="4399901"/>
            <a:ext cx="2617470" cy="209359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Box 17"/>
          <p:cNvSpPr txBox="1"/>
          <p:nvPr/>
        </p:nvSpPr>
        <p:spPr>
          <a:xfrm>
            <a:off x="4691329" y="3938557"/>
            <a:ext cx="228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Hadron PID: RICH</a:t>
            </a:r>
            <a:endParaRPr lang="en-US" u="sng" dirty="0"/>
          </a:p>
        </p:txBody>
      </p:sp>
      <p:sp>
        <p:nvSpPr>
          <p:cNvPr id="19" name="TextBox 18"/>
          <p:cNvSpPr txBox="1"/>
          <p:nvPr/>
        </p:nvSpPr>
        <p:spPr>
          <a:xfrm>
            <a:off x="7278746" y="4856158"/>
            <a:ext cx="184511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p-resolution</a:t>
            </a:r>
          </a:p>
          <a:p>
            <a:r>
              <a:rPr lang="en-US" sz="1400" dirty="0" smtClean="0"/>
              <a:t>critical for </a:t>
            </a:r>
          </a:p>
          <a:p>
            <a:r>
              <a:rPr lang="en-US" sz="1400" dirty="0" smtClean="0"/>
              <a:t>RICH performance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 smtClean="0">
                <a:sym typeface="Wingdings"/>
              </a:rPr>
              <a:t>no photon </a:t>
            </a:r>
          </a:p>
          <a:p>
            <a:r>
              <a:rPr lang="en-US" sz="1400" dirty="0" smtClean="0">
                <a:sym typeface="Wingdings"/>
              </a:rPr>
              <a:t>detector resolution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5418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err="1" smtClean="0">
                <a:ea typeface="ＭＳ Ｐゴシック" pitchFamily="-84" charset="-128"/>
              </a:rPr>
              <a:t>eRHIC</a:t>
            </a:r>
            <a:r>
              <a:rPr lang="en-US" dirty="0" smtClean="0">
                <a:ea typeface="ＭＳ Ｐゴシック" pitchFamily="-84" charset="-128"/>
              </a:rPr>
              <a:t> tracker alternatives</a:t>
            </a:r>
          </a:p>
        </p:txBody>
      </p:sp>
      <p:pic>
        <p:nvPicPr>
          <p:cNvPr id="7" name="Picture 6" descr="mmg-barrel.png"/>
          <p:cNvPicPr>
            <a:picLocks noChangeAspect="1"/>
          </p:cNvPicPr>
          <p:nvPr/>
        </p:nvPicPr>
        <p:blipFill>
          <a:blip r:embed="rId2"/>
          <a:srcRect l="21000" t="14000" r="18750" b="6667"/>
          <a:stretch>
            <a:fillRect/>
          </a:stretch>
        </p:blipFill>
        <p:spPr>
          <a:xfrm>
            <a:off x="1143000" y="1447800"/>
            <a:ext cx="6766560" cy="4080504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5432603" y="838200"/>
            <a:ext cx="371139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by </a:t>
            </a: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Maxence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Vandenbroucke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346950" y="5715000"/>
            <a:ext cx="8803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8000"/>
                </a:solidFill>
              </a:rPr>
              <a:t>-&gt;</a:t>
            </a:r>
            <a:r>
              <a:rPr lang="en-US" dirty="0" smtClean="0">
                <a:solidFill>
                  <a:srgbClr val="008000"/>
                </a:solidFill>
              </a:rPr>
              <a:t> use 6 cylindrical layers of </a:t>
            </a:r>
            <a:r>
              <a:rPr lang="en-US" dirty="0" err="1" smtClean="0">
                <a:solidFill>
                  <a:srgbClr val="008000"/>
                </a:solidFill>
              </a:rPr>
              <a:t>micromegas</a:t>
            </a:r>
            <a:r>
              <a:rPr lang="en-US" dirty="0" smtClean="0">
                <a:solidFill>
                  <a:srgbClr val="008000"/>
                </a:solidFill>
              </a:rPr>
              <a:t> instead of TPC (200</a:t>
            </a:r>
            <a:r>
              <a:rPr lang="en-US" dirty="0" smtClean="0">
                <a:solidFill>
                  <a:srgbClr val="11690C"/>
                </a:solidFill>
                <a:latin typeface="Symbol" charset="2"/>
                <a:cs typeface="Symbol" charset="2"/>
              </a:rPr>
              <a:t>m</a:t>
            </a:r>
            <a:r>
              <a:rPr lang="en-US" dirty="0" smtClean="0">
                <a:solidFill>
                  <a:srgbClr val="008000"/>
                </a:solidFill>
              </a:rPr>
              <a:t>m resolution)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-&gt; use forward GEM disks at high rapidity 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err="1" smtClean="0">
                <a:ea typeface="ＭＳ Ｐゴシック" pitchFamily="-84" charset="-128"/>
              </a:rPr>
              <a:t>eRHIC</a:t>
            </a:r>
            <a:r>
              <a:rPr lang="en-US" dirty="0" smtClean="0">
                <a:ea typeface="ＭＳ Ｐゴシック" pitchFamily="-84" charset="-128"/>
              </a:rPr>
              <a:t> tracker alternatives</a:t>
            </a:r>
          </a:p>
        </p:txBody>
      </p:sp>
      <p:pic>
        <p:nvPicPr>
          <p:cNvPr id="11" name="Picture 10" descr="mmg-barrel-result.png"/>
          <p:cNvPicPr>
            <a:picLocks noChangeAspect="1"/>
          </p:cNvPicPr>
          <p:nvPr/>
        </p:nvPicPr>
        <p:blipFill>
          <a:blip r:embed="rId2"/>
          <a:srcRect l="19875" t="26333" r="56250" b="43333"/>
          <a:stretch>
            <a:fillRect/>
          </a:stretch>
        </p:blipFill>
        <p:spPr>
          <a:xfrm>
            <a:off x="628702" y="1505526"/>
            <a:ext cx="3065666" cy="2190960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432603" y="838200"/>
            <a:ext cx="371139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by </a:t>
            </a: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Maxence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Vandenbroucke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0" name="Picture 9" descr="mmg-barrel-result.png"/>
          <p:cNvPicPr>
            <a:picLocks noChangeAspect="1"/>
          </p:cNvPicPr>
          <p:nvPr/>
        </p:nvPicPr>
        <p:blipFill>
          <a:blip r:embed="rId2"/>
          <a:srcRect l="44250" t="45667" r="24750" b="17333"/>
          <a:stretch>
            <a:fillRect/>
          </a:stretch>
        </p:blipFill>
        <p:spPr>
          <a:xfrm>
            <a:off x="3412082" y="1796227"/>
            <a:ext cx="5160142" cy="3464460"/>
          </a:xfrm>
          <a:prstGeom prst="rect">
            <a:avLst/>
          </a:prstGeom>
        </p:spPr>
      </p:pic>
      <p:pic>
        <p:nvPicPr>
          <p:cNvPr id="13" name="Picture 12" descr="mmg-barrel-result.png"/>
          <p:cNvPicPr>
            <a:picLocks noChangeAspect="1"/>
          </p:cNvPicPr>
          <p:nvPr/>
        </p:nvPicPr>
        <p:blipFill>
          <a:blip r:embed="rId2"/>
          <a:srcRect l="19875" t="55667" r="54750" b="14000"/>
          <a:stretch>
            <a:fillRect/>
          </a:stretch>
        </p:blipFill>
        <p:spPr>
          <a:xfrm>
            <a:off x="346022" y="3988296"/>
            <a:ext cx="3258270" cy="219095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553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err="1" smtClean="0">
                <a:ea typeface="ＭＳ Ｐゴシック" pitchFamily="-84" charset="-128"/>
              </a:rPr>
              <a:t>eRHIC</a:t>
            </a:r>
            <a:r>
              <a:rPr lang="en-US" dirty="0" smtClean="0">
                <a:ea typeface="ＭＳ Ｐゴシック" pitchFamily="-84" charset="-128"/>
              </a:rPr>
              <a:t> tracker alternatives</a:t>
            </a:r>
          </a:p>
        </p:txBody>
      </p:sp>
      <p:pic>
        <p:nvPicPr>
          <p:cNvPr id="10" name="Picture 9" descr="mmg-results.png"/>
          <p:cNvPicPr>
            <a:picLocks noChangeAspect="1"/>
          </p:cNvPicPr>
          <p:nvPr/>
        </p:nvPicPr>
        <p:blipFill>
          <a:blip r:embed="rId2"/>
          <a:srcRect l="45750" t="47667" r="24000" b="15333"/>
          <a:stretch>
            <a:fillRect/>
          </a:stretch>
        </p:blipFill>
        <p:spPr>
          <a:xfrm>
            <a:off x="3916932" y="1918923"/>
            <a:ext cx="4961023" cy="3413304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432603" y="838200"/>
            <a:ext cx="371139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by </a:t>
            </a: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Maxence</a:t>
            </a:r>
            <a:r>
              <a:rPr lang="en-US" sz="2000" u="sng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</a:t>
            </a:r>
            <a:r>
              <a:rPr lang="en-US" sz="2000" u="sng" dirty="0" err="1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Vandenbroucke</a:t>
            </a:r>
            <a:endParaRPr lang="en-US" sz="2000" u="sng" dirty="0">
              <a:solidFill>
                <a:srgbClr val="1F497D"/>
              </a:solidFill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12" name="Picture 11" descr="mmg-results.png"/>
          <p:cNvPicPr>
            <a:picLocks noChangeAspect="1"/>
          </p:cNvPicPr>
          <p:nvPr/>
        </p:nvPicPr>
        <p:blipFill>
          <a:blip r:embed="rId2"/>
          <a:srcRect l="18750" t="26333" r="55500" b="47333"/>
          <a:stretch>
            <a:fillRect/>
          </a:stretch>
        </p:blipFill>
        <p:spPr>
          <a:xfrm>
            <a:off x="529150" y="1500026"/>
            <a:ext cx="3345306" cy="1924383"/>
          </a:xfrm>
          <a:prstGeom prst="rect">
            <a:avLst/>
          </a:prstGeom>
        </p:spPr>
      </p:pic>
      <p:pic>
        <p:nvPicPr>
          <p:cNvPr id="13" name="Picture 12" descr="mmg-results.png"/>
          <p:cNvPicPr>
            <a:picLocks noChangeAspect="1"/>
          </p:cNvPicPr>
          <p:nvPr/>
        </p:nvPicPr>
        <p:blipFill>
          <a:blip r:embed="rId2"/>
          <a:srcRect l="21375" t="51000" r="53250" b="14000"/>
          <a:stretch>
            <a:fillRect/>
          </a:stretch>
        </p:blipFill>
        <p:spPr>
          <a:xfrm>
            <a:off x="411561" y="3619621"/>
            <a:ext cx="3296588" cy="255770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 anchor="b">
            <a:prstTxWarp prst="textNoShape">
              <a:avLst/>
            </a:prstTxWarp>
          </a:bodyPr>
          <a:lstStyle/>
          <a:p>
            <a:pPr algn="ctr"/>
            <a:r>
              <a:rPr lang="en-US" sz="5400" i="1" u="sng" dirty="0" smtClean="0">
                <a:solidFill>
                  <a:srgbClr val="3B7BBF"/>
                </a:solidFill>
                <a:latin typeface="Comic Sans MS Bold"/>
                <a:cs typeface="Comic Sans MS Bold"/>
              </a:rPr>
              <a:t>Calorimeters</a:t>
            </a:r>
            <a:endParaRPr lang="en-US" sz="5400" i="1" u="sng" dirty="0">
              <a:solidFill>
                <a:srgbClr val="3B7BBF"/>
              </a:solidFill>
              <a:latin typeface="Comic Sans MS Bold"/>
              <a:cs typeface="Comic Sans MS Bold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Physics department seminar, Mar 25 2014, BNL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96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Forward EM Calorimeter (FEMC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)</a:t>
            </a:r>
          </a:p>
        </p:txBody>
      </p:sp>
      <p:sp>
        <p:nvSpPr>
          <p:cNvPr id="69637" name="Rectangle 3"/>
          <p:cNvSpPr txBox="1">
            <a:spLocks noChangeArrowheads="1"/>
          </p:cNvSpPr>
          <p:nvPr/>
        </p:nvSpPr>
        <p:spPr bwMode="auto">
          <a:xfrm>
            <a:off x="381000" y="4876800"/>
            <a:ext cx="7086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STAR EM calorimeter upgrade building blocks (tungsten powder scintillating fiber sampling technology)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0.5mm fibers; sampling fraction for EM showers ~2.6%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+</a:t>
            </a:r>
            <a:r>
              <a:rPr lang="en-US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2500mm from the IP; non-projective 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geometry</a:t>
            </a:r>
          </a:p>
        </p:txBody>
      </p:sp>
      <p:pic>
        <p:nvPicPr>
          <p:cNvPr id="69638" name="Picture 5" descr="femc.png"/>
          <p:cNvPicPr>
            <a:picLocks noChangeAspect="1"/>
          </p:cNvPicPr>
          <p:nvPr/>
        </p:nvPicPr>
        <p:blipFill>
          <a:blip r:embed="rId2">
            <a:alphaModFix amt="85000"/>
          </a:blip>
          <a:srcRect l="16125" t="13333" r="1125" b="15334"/>
          <a:stretch>
            <a:fillRect/>
          </a:stretch>
        </p:blipFill>
        <p:spPr bwMode="auto">
          <a:xfrm>
            <a:off x="228600" y="990600"/>
            <a:ext cx="6400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w-powder-foto.png"/>
          <p:cNvPicPr>
            <a:picLocks noChangeAspect="1"/>
          </p:cNvPicPr>
          <p:nvPr/>
        </p:nvPicPr>
        <p:blipFill>
          <a:blip r:embed="rId3">
            <a:alphaModFix amt="87000"/>
            <a:lum/>
          </a:blip>
          <a:srcRect l="31125" t="14000" r="48375" b="10667"/>
          <a:stretch>
            <a:fillRect/>
          </a:stretch>
        </p:blipFill>
        <p:spPr>
          <a:xfrm>
            <a:off x="7696200" y="3692418"/>
            <a:ext cx="1227561" cy="2537467"/>
          </a:xfrm>
          <a:prstGeom prst="rect">
            <a:avLst/>
          </a:prstGeom>
        </p:spPr>
      </p:pic>
      <p:pic>
        <p:nvPicPr>
          <p:cNvPr id="17" name="Picture 16" descr="w-powder-cut.png"/>
          <p:cNvPicPr>
            <a:picLocks noChangeAspect="1"/>
          </p:cNvPicPr>
          <p:nvPr/>
        </p:nvPicPr>
        <p:blipFill>
          <a:blip r:embed="rId4"/>
          <a:srcRect l="17625" t="21333" r="55500" b="18000"/>
          <a:stretch>
            <a:fillRect/>
          </a:stretch>
        </p:blipFill>
        <p:spPr>
          <a:xfrm>
            <a:off x="6934200" y="990600"/>
            <a:ext cx="2000250" cy="2539851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EEB45-469B-C445-A2A6-597CC1D4FAC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FEMC energy resolution</a:t>
            </a:r>
          </a:p>
        </p:txBody>
      </p:sp>
      <p:pic>
        <p:nvPicPr>
          <p:cNvPr id="70661" name="Picture 6" descr="femc-orig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192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2" name="TextBox 7"/>
          <p:cNvSpPr txBox="1">
            <a:spLocks noChangeArrowheads="1"/>
          </p:cNvSpPr>
          <p:nvPr/>
        </p:nvSpPr>
        <p:spPr bwMode="auto">
          <a:xfrm>
            <a:off x="1447800" y="5715000"/>
            <a:ext cx="73467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8000"/>
                </a:solidFill>
              </a:rPr>
              <a:t>-&gt; good agreement with original MC studies and measured data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EEB45-469B-C445-A2A6-597CC1D4FAC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270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Central EM Calorimeter (CEMC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)</a:t>
            </a:r>
          </a:p>
        </p:txBody>
      </p:sp>
      <p:pic>
        <p:nvPicPr>
          <p:cNvPr id="72709" name="Picture 4" descr="cemc.png"/>
          <p:cNvPicPr>
            <a:picLocks noChangeAspect="1"/>
          </p:cNvPicPr>
          <p:nvPr/>
        </p:nvPicPr>
        <p:blipFill>
          <a:blip r:embed="rId2"/>
          <a:srcRect l="24001" t="14000" r="12000" b="5333"/>
          <a:stretch>
            <a:fillRect/>
          </a:stretch>
        </p:blipFill>
        <p:spPr bwMode="auto">
          <a:xfrm>
            <a:off x="228600" y="1143000"/>
            <a:ext cx="4191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3"/>
          <p:cNvSpPr txBox="1">
            <a:spLocks noChangeArrowheads="1"/>
          </p:cNvSpPr>
          <p:nvPr/>
        </p:nvSpPr>
        <p:spPr bwMode="auto">
          <a:xfrm>
            <a:off x="381000" y="4870692"/>
            <a:ext cx="8763000" cy="1008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6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same tungsten powder + fibers technology as FEMC, …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6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… but towers are tapered 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6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non-</a:t>
            </a:r>
            <a:r>
              <a:rPr lang="en-US" sz="1600" dirty="0" smtClean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projective geometry; </a:t>
            </a:r>
            <a:r>
              <a:rPr lang="en-US" sz="1600" dirty="0">
                <a:solidFill>
                  <a:schemeClr val="tx2"/>
                </a:solidFill>
                <a:ea typeface="ＭＳ Ｐゴシック" pitchFamily="-84" charset="-128"/>
                <a:cs typeface="ＭＳ Ｐゴシック" pitchFamily="-84" charset="-128"/>
              </a:rPr>
              <a:t>radial distance from beam line [815 .. 980]mm</a:t>
            </a:r>
          </a:p>
        </p:txBody>
      </p:sp>
      <p:pic>
        <p:nvPicPr>
          <p:cNvPr id="72711" name="Picture 7" descr="cemc-vs-energy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143000"/>
            <a:ext cx="4246563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2" name="TextBox 8"/>
          <p:cNvSpPr txBox="1">
            <a:spLocks noChangeArrowheads="1"/>
          </p:cNvSpPr>
          <p:nvPr/>
        </p:nvSpPr>
        <p:spPr bwMode="auto">
          <a:xfrm>
            <a:off x="2874172" y="4191000"/>
            <a:ext cx="62698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8000"/>
                </a:solidFill>
              </a:rPr>
              <a:t>-&gt; barrel</a:t>
            </a:r>
            <a:r>
              <a:rPr lang="en-US" dirty="0" smtClean="0">
                <a:solidFill>
                  <a:srgbClr val="008000"/>
                </a:solidFill>
              </a:rPr>
              <a:t> (central) calorimeter </a:t>
            </a:r>
            <a:r>
              <a:rPr lang="en-US" dirty="0">
                <a:solidFill>
                  <a:srgbClr val="008000"/>
                </a:solidFill>
              </a:rPr>
              <a:t>collects less light, but </a:t>
            </a:r>
          </a:p>
          <a:p>
            <a:r>
              <a:rPr lang="en-US" dirty="0">
                <a:solidFill>
                  <a:srgbClr val="008000"/>
                </a:solidFill>
              </a:rPr>
              <a:t>response (at a fixed 3</a:t>
            </a:r>
            <a:r>
              <a:rPr lang="en-US" baseline="30000" dirty="0">
                <a:solidFill>
                  <a:srgbClr val="008000"/>
                </a:solidFill>
              </a:rPr>
              <a:t>o </a:t>
            </a:r>
            <a:r>
              <a:rPr lang="en-US" dirty="0">
                <a:solidFill>
                  <a:srgbClr val="008000"/>
                </a:solidFill>
              </a:rPr>
              <a:t>angle) is perfectly linear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EEB45-469B-C445-A2A6-597CC1D4FAC3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943565" y="5832583"/>
            <a:ext cx="7646988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008000"/>
                </a:solidFill>
              </a:rPr>
              <a:t>-&gt; simulation does not show any noticeable difference in energy </a:t>
            </a:r>
          </a:p>
          <a:p>
            <a:r>
              <a:rPr lang="en-US" sz="1600" dirty="0">
                <a:solidFill>
                  <a:srgbClr val="008000"/>
                </a:solidFill>
              </a:rPr>
              <a:t>     resolution between straight and tapered tower calorimeters</a:t>
            </a:r>
            <a:r>
              <a:rPr lang="en-US" dirty="0">
                <a:solidFill>
                  <a:srgbClr val="008000"/>
                </a:solidFill>
              </a:rPr>
              <a:t>  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 anchor="b">
            <a:prstTxWarp prst="textNoShape">
              <a:avLst/>
            </a:prstTxWarp>
          </a:bodyPr>
          <a:lstStyle/>
          <a:p>
            <a:pPr algn="ctr"/>
            <a:r>
              <a:rPr lang="en-US" sz="5400" i="1" u="sng" dirty="0" smtClean="0">
                <a:solidFill>
                  <a:srgbClr val="3B7BBF"/>
                </a:solidFill>
                <a:latin typeface="Comic Sans MS Bold"/>
                <a:cs typeface="Comic Sans MS Bold"/>
              </a:rPr>
              <a:t>Physics requirements</a:t>
            </a:r>
            <a:endParaRPr lang="en-US" sz="5400" i="1" u="sng" dirty="0">
              <a:solidFill>
                <a:srgbClr val="3B7BBF"/>
              </a:solidFill>
              <a:latin typeface="Comic Sans MS Bold"/>
              <a:cs typeface="Comic Sans MS Bold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Physics department seminar, Mar 25 2014, BNL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 dirty="0">
              <a:latin typeface="Tahoma" pitchFamily="-84" charset="0"/>
            </a:endParaRPr>
          </a:p>
        </p:txBody>
      </p:sp>
      <p:sp>
        <p:nvSpPr>
          <p:cNvPr id="7065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Preliminary data from march’2014 run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EEB45-469B-C445-A2A6-597CC1D4FAC3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746" y="768647"/>
            <a:ext cx="5005509" cy="2464486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7442" y="761565"/>
            <a:ext cx="3038202" cy="251807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9455" y="3433408"/>
            <a:ext cx="4762142" cy="2988969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1" name="Rectangle 8"/>
          <p:cNvSpPr>
            <a:spLocks/>
          </p:cNvSpPr>
          <p:nvPr/>
        </p:nvSpPr>
        <p:spPr bwMode="auto">
          <a:xfrm>
            <a:off x="1558790" y="2537366"/>
            <a:ext cx="1286858" cy="495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FFFFFF"/>
                </a:solidFill>
                <a:latin typeface="Arial" pitchFamily="-84" charset="0"/>
                <a:ea typeface="Arial" pitchFamily="-84" charset="0"/>
                <a:cs typeface="Arial" pitchFamily="-84" charset="0"/>
                <a:sym typeface="Arial" pitchFamily="-84" charset="0"/>
              </a:rPr>
              <a:t>EIC BEMC</a:t>
            </a:r>
          </a:p>
        </p:txBody>
      </p:sp>
      <p:sp>
        <p:nvSpPr>
          <p:cNvPr id="13" name="Rectangle 9"/>
          <p:cNvSpPr>
            <a:spLocks/>
          </p:cNvSpPr>
          <p:nvPr/>
        </p:nvSpPr>
        <p:spPr bwMode="auto">
          <a:xfrm>
            <a:off x="3389575" y="2263158"/>
            <a:ext cx="1854885" cy="901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rial" pitchFamily="-84" charset="0"/>
                <a:ea typeface="Arial" pitchFamily="-84" charset="0"/>
                <a:cs typeface="Arial" pitchFamily="-84" charset="0"/>
                <a:sym typeface="Arial" pitchFamily="-84" charset="0"/>
              </a:rPr>
              <a:t>STAR Forward Upgrade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5378524" y="3842073"/>
            <a:ext cx="3612610" cy="136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linear response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high light output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good resolution (for central tower area)</a:t>
            </a: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5198883" y="5421043"/>
            <a:ext cx="37772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008000"/>
                </a:solidFill>
              </a:rPr>
              <a:t>-&gt;</a:t>
            </a:r>
            <a:r>
              <a:rPr lang="en-US" dirty="0" smtClean="0">
                <a:solidFill>
                  <a:srgbClr val="008000"/>
                </a:solidFill>
              </a:rPr>
              <a:t> more work on improving light 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collection uniformity is needed   </a:t>
            </a:r>
            <a:endParaRPr lang="en-US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800000"/>
                </a:solidFill>
                <a:latin typeface="Tahoma" pitchFamily="-84" charset="0"/>
              </a:rPr>
              <a:t>A.Kiselev</a:t>
            </a:r>
            <a:endParaRPr lang="ru-RU" dirty="0">
              <a:solidFill>
                <a:srgbClr val="800000"/>
              </a:solidFill>
              <a:latin typeface="Tahoma" pitchFamily="-84" charset="0"/>
            </a:endParaRPr>
          </a:p>
        </p:txBody>
      </p:sp>
      <p:sp>
        <p:nvSpPr>
          <p:cNvPr id="6656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>
          <a:xfrm>
            <a:off x="460764" y="0"/>
            <a:ext cx="8683236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Backward EM Calorimeter (BEMC</a:t>
            </a:r>
            <a:r>
              <a:rPr lang="en-US" sz="4800" b="0" dirty="0" smtClean="0">
                <a:latin typeface="Arial Narrow"/>
                <a:ea typeface="ＭＳ Ｐゴシック" pitchFamily="-84" charset="-128"/>
                <a:cs typeface="Arial Narrow"/>
              </a:rPr>
              <a:t>)</a:t>
            </a:r>
          </a:p>
        </p:txBody>
      </p:sp>
      <p:pic>
        <p:nvPicPr>
          <p:cNvPr id="66565" name="Picture 5" descr="calorimeter-final.png"/>
          <p:cNvPicPr>
            <a:picLocks noChangeAspect="1"/>
          </p:cNvPicPr>
          <p:nvPr/>
        </p:nvPicPr>
        <p:blipFill>
          <a:blip r:embed="rId2">
            <a:alphaModFix amt="84000"/>
          </a:blip>
          <a:srcRect l="26250" t="12666" r="30000" b="5333"/>
          <a:stretch>
            <a:fillRect/>
          </a:stretch>
        </p:blipFill>
        <p:spPr bwMode="auto">
          <a:xfrm>
            <a:off x="228600" y="990600"/>
            <a:ext cx="419258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3"/>
          <p:cNvSpPr txBox="1">
            <a:spLocks noChangeArrowheads="1"/>
          </p:cNvSpPr>
          <p:nvPr/>
        </p:nvSpPr>
        <p:spPr bwMode="auto">
          <a:xfrm>
            <a:off x="4572000" y="914400"/>
            <a:ext cx="457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PWO-II, layout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like </a:t>
            </a:r>
            <a:r>
              <a:rPr lang="en-US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CMS &amp;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PANDA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-2500mm from the IP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both projective and non-projective geometry implemented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 based on</a:t>
            </a:r>
            <a:r>
              <a:rPr lang="en-US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parameters 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from PANDA </a:t>
            </a:r>
            <a:r>
              <a:rPr lang="en-US" sz="20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R&amp;</a:t>
            </a:r>
            <a:r>
              <a:rPr lang="en-US" sz="20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 (no cooling)</a:t>
            </a:r>
            <a:r>
              <a:rPr lang="en-US" sz="2000" dirty="0" smtClean="0">
                <a:ea typeface="ＭＳ Ｐゴシック" pitchFamily="-84" charset="-128"/>
                <a:cs typeface="ＭＳ Ｐゴシック" pitchFamily="-84" charset="-128"/>
              </a:rPr>
              <a:t> </a:t>
            </a:r>
            <a:endParaRPr lang="en-US" sz="2000" dirty="0">
              <a:ea typeface="ＭＳ Ｐゴシック" pitchFamily="-84" charset="-128"/>
              <a:cs typeface="ＭＳ Ｐゴシック" pitchFamily="-84" charset="-128"/>
            </a:endParaRPr>
          </a:p>
        </p:txBody>
      </p:sp>
      <p:pic>
        <p:nvPicPr>
          <p:cNvPr id="66567" name="Picture 7" descr="calorimeter-final-zoom.png"/>
          <p:cNvPicPr>
            <a:picLocks noChangeAspect="1"/>
          </p:cNvPicPr>
          <p:nvPr/>
        </p:nvPicPr>
        <p:blipFill>
          <a:blip r:embed="rId3"/>
          <a:srcRect l="22874" t="25333" r="27000" b="17332"/>
          <a:stretch>
            <a:fillRect/>
          </a:stretch>
        </p:blipFill>
        <p:spPr bwMode="auto">
          <a:xfrm>
            <a:off x="4648200" y="3200400"/>
            <a:ext cx="4241510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8" name="TextBox 8"/>
          <p:cNvSpPr txBox="1">
            <a:spLocks noChangeArrowheads="1"/>
          </p:cNvSpPr>
          <p:nvPr/>
        </p:nvSpPr>
        <p:spPr bwMode="auto">
          <a:xfrm>
            <a:off x="685800" y="5638800"/>
            <a:ext cx="31686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dirty="0">
                <a:solidFill>
                  <a:srgbClr val="1F497D"/>
                </a:solidFill>
              </a:rPr>
              <a:t>10 GeV/c electron hitting one </a:t>
            </a:r>
          </a:p>
          <a:p>
            <a:pPr algn="ctr"/>
            <a:r>
              <a:rPr lang="en-US" sz="1800" dirty="0">
                <a:solidFill>
                  <a:srgbClr val="1F497D"/>
                </a:solidFill>
              </a:rPr>
              <a:t>of the four BEMC quadrants </a:t>
            </a:r>
          </a:p>
        </p:txBody>
      </p:sp>
      <p:sp>
        <p:nvSpPr>
          <p:cNvPr id="66569" name="TextBox 9"/>
          <p:cNvSpPr txBox="1">
            <a:spLocks noChangeArrowheads="1"/>
          </p:cNvSpPr>
          <p:nvPr/>
        </p:nvSpPr>
        <p:spPr bwMode="auto">
          <a:xfrm>
            <a:off x="4113575" y="5972767"/>
            <a:ext cx="4748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srgbClr val="1F497D"/>
                </a:solidFill>
              </a:rPr>
              <a:t>Same event (details of shower development)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EEB45-469B-C445-A2A6-597CC1D4FAC3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6861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BEMC energy resolution</a:t>
            </a:r>
          </a:p>
        </p:txBody>
      </p:sp>
      <p:sp>
        <p:nvSpPr>
          <p:cNvPr id="68613" name="Rectangle 3"/>
          <p:cNvSpPr txBox="1">
            <a:spLocks noChangeArrowheads="1"/>
          </p:cNvSpPr>
          <p:nvPr/>
        </p:nvSpPr>
        <p:spPr bwMode="auto">
          <a:xfrm>
            <a:off x="609600" y="5638800"/>
            <a:ext cx="762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84" charset="2"/>
              <a:buChar char="n"/>
            </a:pP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“Realistic” </a:t>
            </a:r>
            <a:r>
              <a:rPr lang="en-US" sz="1600" dirty="0" smtClean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digitization stands for: 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light yield 17pe/MeV; APD gain 50, ENF 2.0, ENC 4.2k; 10 </a:t>
            </a:r>
            <a:r>
              <a:rPr lang="en-US" sz="1600" dirty="0" err="1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MeV</a:t>
            </a:r>
            <a:r>
              <a:rPr lang="en-US" sz="1600" dirty="0">
                <a:solidFill>
                  <a:srgbClr val="1F497D"/>
                </a:solidFill>
                <a:ea typeface="ＭＳ Ｐゴシック" pitchFamily="-84" charset="-128"/>
                <a:cs typeface="ＭＳ Ｐゴシック" pitchFamily="-84" charset="-128"/>
              </a:rPr>
              <a:t> single cell threshold;</a:t>
            </a:r>
          </a:p>
        </p:txBody>
      </p:sp>
      <p:sp>
        <p:nvSpPr>
          <p:cNvPr id="68614" name="TextBox 10"/>
          <p:cNvSpPr txBox="1">
            <a:spLocks noChangeArrowheads="1"/>
          </p:cNvSpPr>
          <p:nvPr/>
        </p:nvSpPr>
        <p:spPr bwMode="auto">
          <a:xfrm>
            <a:off x="4928086" y="714967"/>
            <a:ext cx="4200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u="sng" dirty="0">
                <a:solidFill>
                  <a:schemeClr val="tx2"/>
                </a:solidFill>
              </a:rPr>
              <a:t>non-projective geometry; </a:t>
            </a:r>
            <a:r>
              <a:rPr lang="en-US" sz="2000" u="sng" dirty="0">
                <a:solidFill>
                  <a:schemeClr val="tx2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h = </a:t>
            </a:r>
            <a:r>
              <a:rPr lang="en-US" sz="2000" u="sng" dirty="0" smtClean="0">
                <a:solidFill>
                  <a:schemeClr val="tx2"/>
                </a:solidFill>
                <a:latin typeface="Symbol" pitchFamily="-84" charset="2"/>
                <a:ea typeface="ＭＳ Ｐゴシック" pitchFamily="-84" charset="-128"/>
                <a:cs typeface="ＭＳ Ｐゴシック" pitchFamily="-84" charset="-128"/>
              </a:rPr>
              <a:t>2.0</a:t>
            </a:r>
            <a:endParaRPr lang="en-US" sz="2000" u="sng" dirty="0">
              <a:solidFill>
                <a:schemeClr val="tx2"/>
              </a:solidFill>
            </a:endParaRPr>
          </a:p>
        </p:txBody>
      </p:sp>
      <p:pic>
        <p:nvPicPr>
          <p:cNvPr id="68616" name="Picture 8" descr="bemc-np-ideal-vs-real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95400"/>
            <a:ext cx="7077075" cy="419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EEB45-469B-C445-A2A6-597CC1D4FAC3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 anchor="b">
            <a:prstTxWarp prst="textNoShape">
              <a:avLst/>
            </a:prstTxWarp>
          </a:bodyPr>
          <a:lstStyle/>
          <a:p>
            <a:pPr algn="ctr"/>
            <a:r>
              <a:rPr lang="en-US" sz="5400" i="1" u="sng" dirty="0" smtClean="0">
                <a:solidFill>
                  <a:srgbClr val="3B7BBF"/>
                </a:solidFill>
                <a:latin typeface="Comic Sans MS Bold"/>
                <a:cs typeface="Comic Sans MS Bold"/>
              </a:rPr>
              <a:t>Magnetic fields</a:t>
            </a:r>
            <a:endParaRPr lang="en-US" sz="5400" i="1" u="sng" dirty="0">
              <a:solidFill>
                <a:srgbClr val="3B7BBF"/>
              </a:solidFill>
              <a:latin typeface="Comic Sans MS Bold"/>
              <a:cs typeface="Comic Sans MS Bold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Physics department seminar, Mar 25 2014, BNL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578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75781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EIC solenoid modeling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28599" y="1447801"/>
            <a:ext cx="5838983" cy="83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>
            <a:prstTxWarp prst="textNoShape">
              <a:avLst/>
            </a:prstTxWarp>
          </a:bodyPr>
          <a:lstStyle/>
          <a:p>
            <a:pPr marL="342328" indent="-342328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 smtClean="0">
                <a:solidFill>
                  <a:srgbClr val="1F497D"/>
                </a:solidFill>
                <a:ea typeface="ＭＳ Ｐゴシック" pitchFamily="-1" charset="-128"/>
                <a:cs typeface="ＭＳ Ｐゴシック" pitchFamily="-1" charset="-128"/>
              </a:rPr>
              <a:t>Of course, constant field option available</a:t>
            </a:r>
          </a:p>
          <a:p>
            <a:pPr marL="342328" indent="-342328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-1" charset="2"/>
              <a:buChar char="n"/>
              <a:defRPr/>
            </a:pPr>
            <a:r>
              <a:rPr lang="en-US" sz="2000" kern="0" dirty="0" smtClean="0">
                <a:solidFill>
                  <a:srgbClr val="1F497D"/>
                </a:solidFill>
                <a:ea typeface="ＭＳ Ｐゴシック" pitchFamily="-1" charset="-128"/>
                <a:cs typeface="ＭＳ Ｐゴシック" pitchFamily="-1" charset="-128"/>
              </a:rPr>
              <a:t>OPERA 2D/3D output adapted</a:t>
            </a:r>
          </a:p>
        </p:txBody>
      </p:sp>
      <p:pic>
        <p:nvPicPr>
          <p:cNvPr id="75784" name="Picture 7" descr="Macintosh HD:Users:Rick:Desktop:MultiRingSol_wAx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3343" y="837743"/>
            <a:ext cx="3350657" cy="25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5715000" y="4724433"/>
          <a:ext cx="2401888" cy="152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40" name="Document" r:id="rId4" imgW="5486400" imgH="952500" progId="Word.Document.12">
                  <p:link updateAutomatic="1"/>
                </p:oleObj>
              </mc:Choice>
              <mc:Fallback>
                <p:oleObj name="Document" r:id="rId4" imgW="5486400" imgH="952500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9599" r="79167" b="14400"/>
                      <a:stretch>
                        <a:fillRect/>
                      </a:stretch>
                    </p:blipFill>
                    <p:spPr bwMode="auto">
                      <a:xfrm>
                        <a:off x="5715000" y="4724433"/>
                        <a:ext cx="2401888" cy="152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181633" y="4114800"/>
            <a:ext cx="3799559" cy="36917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 lIns="91283" tIns="45642" rIns="91283" bIns="45642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1F497D"/>
                </a:solidFill>
                <a:latin typeface="Tahoma" pitchFamily="-65" charset="0"/>
              </a:rPr>
              <a:t>Presently used design: MRS-B1</a:t>
            </a:r>
          </a:p>
        </p:txBody>
      </p:sp>
      <p:pic>
        <p:nvPicPr>
          <p:cNvPr id="15" name="Picture 14" descr="MRS_B1_BzVSz.jpg"/>
          <p:cNvPicPr>
            <a:picLocks noChangeAspect="1"/>
          </p:cNvPicPr>
          <p:nvPr/>
        </p:nvPicPr>
        <p:blipFill>
          <a:blip r:embed="rId6"/>
          <a:srcRect r="471"/>
          <a:stretch>
            <a:fillRect/>
          </a:stretch>
        </p:blipFill>
        <p:spPr bwMode="auto">
          <a:xfrm>
            <a:off x="228600" y="2438400"/>
            <a:ext cx="4778375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768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9303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ea typeface="ＭＳ Ｐゴシック" pitchFamily="-84" charset="-128"/>
              </a:rPr>
              <a:t>EIC solenoid modeling</a:t>
            </a:r>
          </a:p>
        </p:txBody>
      </p:sp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2"/>
          <a:srcRect l="9825"/>
          <a:stretch>
            <a:fillRect/>
          </a:stretch>
        </p:blipFill>
        <p:spPr bwMode="auto">
          <a:xfrm>
            <a:off x="381000" y="2133600"/>
            <a:ext cx="3779838" cy="41925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76806" name="Picture 6"/>
          <p:cNvPicPr>
            <a:picLocks noChangeAspect="1" noChangeArrowheads="1"/>
          </p:cNvPicPr>
          <p:nvPr/>
        </p:nvPicPr>
        <p:blipFill>
          <a:blip r:embed="rId3"/>
          <a:srcRect t="4607" r="16119"/>
          <a:stretch>
            <a:fillRect/>
          </a:stretch>
        </p:blipFill>
        <p:spPr bwMode="auto">
          <a:xfrm>
            <a:off x="5105400" y="990600"/>
            <a:ext cx="36655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Picture 7"/>
          <p:cNvPicPr>
            <a:picLocks noChangeAspect="1" noChangeArrowheads="1"/>
          </p:cNvPicPr>
          <p:nvPr/>
        </p:nvPicPr>
        <p:blipFill>
          <a:blip r:embed="rId4"/>
          <a:srcRect l="2638" t="6206"/>
          <a:stretch>
            <a:fillRect/>
          </a:stretch>
        </p:blipFill>
        <p:spPr bwMode="auto">
          <a:xfrm>
            <a:off x="4953000" y="3810000"/>
            <a:ext cx="3800475" cy="2098675"/>
          </a:xfrm>
          <a:prstGeom prst="rect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</p:pic>
      <p:sp>
        <p:nvSpPr>
          <p:cNvPr id="76808" name="TextBox 8"/>
          <p:cNvSpPr txBox="1">
            <a:spLocks noChangeArrowheads="1"/>
          </p:cNvSpPr>
          <p:nvPr/>
        </p:nvSpPr>
        <p:spPr bwMode="auto">
          <a:xfrm>
            <a:off x="886046" y="1066801"/>
            <a:ext cx="3390459" cy="654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83" tIns="45642" rIns="91283" bIns="45642"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 dirty="0">
                <a:solidFill>
                  <a:srgbClr val="1F497D"/>
                </a:solidFill>
              </a:rPr>
              <a:t>Other options investigated, like </a:t>
            </a:r>
          </a:p>
          <a:p>
            <a:pPr algn="ctr"/>
            <a:r>
              <a:rPr lang="en-US" u="sng" dirty="0">
                <a:solidFill>
                  <a:srgbClr val="1F497D"/>
                </a:solidFill>
              </a:rPr>
              <a:t>4-th concept solenoid design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35</a:t>
            </a:fld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 anchor="b">
            <a:prstTxWarp prst="textNoShape">
              <a:avLst/>
            </a:prstTxWarp>
          </a:bodyPr>
          <a:lstStyle/>
          <a:p>
            <a:pPr algn="ctr"/>
            <a:r>
              <a:rPr lang="en-US" sz="5400" i="1" u="sng" dirty="0" smtClean="0">
                <a:solidFill>
                  <a:srgbClr val="3B7BBF"/>
                </a:solidFill>
                <a:latin typeface="Comic Sans MS Bold"/>
                <a:cs typeface="Comic Sans MS Bold"/>
              </a:rPr>
              <a:t>IR design</a:t>
            </a:r>
            <a:endParaRPr lang="en-US" sz="5400" i="1" u="sng" dirty="0">
              <a:solidFill>
                <a:srgbClr val="3B7BBF"/>
              </a:solidFill>
              <a:latin typeface="Comic Sans MS Bold"/>
              <a:cs typeface="Comic Sans MS Bold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Physics department seminar, Mar 25 2014, BNL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from Physics on IR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 smtClean="0"/>
              <a:pPr/>
              <a:t>37</a:t>
            </a:fld>
            <a:endParaRPr lang="en-US" altLang="ja-JP"/>
          </a:p>
        </p:txBody>
      </p:sp>
      <p:sp>
        <p:nvSpPr>
          <p:cNvPr id="8" name="TextBox 7"/>
          <p:cNvSpPr txBox="1"/>
          <p:nvPr/>
        </p:nvSpPr>
        <p:spPr>
          <a:xfrm>
            <a:off x="0" y="783169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Summarized at: </a:t>
            </a:r>
          </a:p>
          <a:p>
            <a:r>
              <a:rPr lang="en-US" dirty="0">
                <a:hlinkClick r:id="rId2"/>
              </a:rPr>
              <a:t>https://wiki.bnl.gov/eic/index.php/</a:t>
            </a:r>
            <a:r>
              <a:rPr lang="en-US" dirty="0" smtClean="0">
                <a:hlinkClick r:id="rId2"/>
              </a:rPr>
              <a:t>IR_Design_Requirements</a:t>
            </a:r>
            <a:endParaRPr lang="en-US" dirty="0" smtClean="0"/>
          </a:p>
          <a:p>
            <a:endParaRPr lang="en-US" dirty="0" smtClean="0"/>
          </a:p>
          <a:p>
            <a:r>
              <a:rPr lang="en-US" u="sng" dirty="0" err="1" smtClean="0">
                <a:solidFill>
                  <a:srgbClr val="0000FF"/>
                </a:solidFill>
              </a:rPr>
              <a:t>Hadron</a:t>
            </a:r>
            <a:r>
              <a:rPr lang="en-US" u="sng" dirty="0" smtClean="0">
                <a:solidFill>
                  <a:srgbClr val="0000FF"/>
                </a:solidFill>
              </a:rPr>
              <a:t>-going direction:</a:t>
            </a:r>
          </a:p>
          <a:p>
            <a:endParaRPr lang="en-US" u="sng" dirty="0" smtClean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the detection of neutrons of nuclear break up</a:t>
            </a:r>
            <a:r>
              <a:rPr lang="en-US" dirty="0" smtClean="0"/>
              <a:t> </a:t>
            </a:r>
          </a:p>
          <a:p>
            <a:pPr marL="342900" indent="-342900"/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location/acceptance of ZDC</a:t>
            </a:r>
            <a:endParaRPr lang="en-US" dirty="0" smtClean="0">
              <a:solidFill>
                <a:srgbClr val="0000FF"/>
              </a:solidFill>
            </a:endParaRPr>
          </a:p>
          <a:p>
            <a:pPr marL="342900" indent="-342900"/>
            <a:r>
              <a:rPr lang="en-US" dirty="0" smtClean="0"/>
              <a:t>2. the </a:t>
            </a:r>
            <a:r>
              <a:rPr lang="en-US" dirty="0"/>
              <a:t>detection of the scattered protons from exclusive and diffractive </a:t>
            </a:r>
            <a:r>
              <a:rPr lang="en-US" dirty="0" smtClean="0"/>
              <a:t>reactions; the </a:t>
            </a:r>
            <a:r>
              <a:rPr lang="en-US" dirty="0"/>
              <a:t>detection of the spectator protons from </a:t>
            </a:r>
            <a:r>
              <a:rPr lang="en-US" baseline="30000" dirty="0"/>
              <a:t>3</a:t>
            </a:r>
            <a:r>
              <a:rPr lang="en-US" dirty="0"/>
              <a:t>He </a:t>
            </a:r>
            <a:r>
              <a:rPr lang="en-US" dirty="0" smtClean="0"/>
              <a:t>and Deuterium    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location</a:t>
            </a:r>
            <a:r>
              <a:rPr lang="en-US" dirty="0">
                <a:solidFill>
                  <a:srgbClr val="0000FF"/>
                </a:solidFill>
                <a:sym typeface="Wingdings"/>
              </a:rPr>
              <a:t>/acceptance of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RP; 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impact of crab-cavities on forward </a:t>
            </a:r>
            <a:r>
              <a:rPr lang="en-US" dirty="0">
                <a:solidFill>
                  <a:srgbClr val="0000FF"/>
                </a:solidFill>
              </a:rPr>
              <a:t>scattered protons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endParaRPr lang="en-US" dirty="0" smtClean="0">
              <a:solidFill>
                <a:srgbClr val="0000FF"/>
              </a:solidFill>
              <a:sym typeface="Wingdings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4009564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>
              <a:solidFill>
                <a:srgbClr val="0000FF"/>
              </a:solidFill>
              <a:sym typeface="Wingdings"/>
            </a:endParaRPr>
          </a:p>
          <a:p>
            <a:endParaRPr lang="en-US" u="sng" dirty="0" smtClean="0">
              <a:solidFill>
                <a:srgbClr val="0000FF"/>
              </a:solidFill>
            </a:endParaRPr>
          </a:p>
          <a:p>
            <a:pPr marL="342900" indent="-342900">
              <a:buFont typeface="+mj-lt"/>
              <a:buAutoNum type="arabicPeriod" startAt="3"/>
            </a:pPr>
            <a:r>
              <a:rPr lang="en-US" dirty="0"/>
              <a:t>the beam element free region around the IR </a:t>
            </a:r>
          </a:p>
          <a:p>
            <a:pPr marL="342900" indent="-342900">
              <a:buFont typeface="+mj-lt"/>
              <a:buAutoNum type="arabicPeriod" startAt="3"/>
            </a:pPr>
            <a:r>
              <a:rPr lang="en-US" dirty="0" smtClean="0"/>
              <a:t>minimize impact of detector magnetic </a:t>
            </a:r>
            <a:r>
              <a:rPr lang="en-US" dirty="0"/>
              <a:t>field </a:t>
            </a:r>
            <a:r>
              <a:rPr lang="en-US" dirty="0" smtClean="0"/>
              <a:t>on lepton beam </a:t>
            </a:r>
          </a:p>
          <a:p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synchrotron radiation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59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11" name="Group 24"/>
          <p:cNvGrpSpPr>
            <a:grpSpLocks/>
          </p:cNvGrpSpPr>
          <p:nvPr/>
        </p:nvGrpSpPr>
        <p:grpSpPr bwMode="auto">
          <a:xfrm>
            <a:off x="-20556" y="338533"/>
            <a:ext cx="4205445" cy="3224213"/>
            <a:chOff x="478756" y="793518"/>
            <a:chExt cx="4204922" cy="3224484"/>
          </a:xfrm>
        </p:grpSpPr>
        <p:pic>
          <p:nvPicPr>
            <p:cNvPr id="29712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78756" y="793518"/>
              <a:ext cx="4173289" cy="3224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9" name="Straight Connector 8"/>
            <p:cNvCxnSpPr/>
            <p:nvPr/>
          </p:nvCxnSpPr>
          <p:spPr>
            <a:xfrm>
              <a:off x="683677" y="1922326"/>
              <a:ext cx="4000001" cy="25402"/>
            </a:xfrm>
            <a:prstGeom prst="line">
              <a:avLst/>
            </a:prstGeom>
            <a:ln w="31750">
              <a:solidFill>
                <a:srgbClr val="FF0000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714" name="TextBox 23"/>
            <p:cNvSpPr txBox="1">
              <a:spLocks noChangeArrowheads="1"/>
            </p:cNvSpPr>
            <p:nvPr/>
          </p:nvSpPr>
          <p:spPr bwMode="auto">
            <a:xfrm>
              <a:off x="1257841" y="1604962"/>
              <a:ext cx="2826952" cy="369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i="1" dirty="0" smtClean="0">
                  <a:solidFill>
                    <a:srgbClr val="FF0000"/>
                  </a:solidFill>
                  <a:latin typeface="Calibri" charset="0"/>
                </a:rPr>
                <a:t>detector acceptance: </a:t>
              </a:r>
              <a:r>
                <a:rPr lang="en-US" sz="1800" i="1" dirty="0" smtClean="0">
                  <a:solidFill>
                    <a:srgbClr val="FF0000"/>
                  </a:solidFill>
                  <a:latin typeface="Symbol" charset="2"/>
                  <a:cs typeface="Symbol" charset="2"/>
                </a:rPr>
                <a:t>h</a:t>
              </a:r>
              <a:r>
                <a:rPr lang="en-US" sz="1800" i="1" dirty="0" smtClean="0">
                  <a:solidFill>
                    <a:srgbClr val="FF0000"/>
                  </a:solidFill>
                  <a:latin typeface="Calibri" charset="0"/>
                </a:rPr>
                <a:t>&gt;4.5</a:t>
              </a:r>
              <a:endParaRPr lang="en-US" sz="1800" i="1" dirty="0">
                <a:solidFill>
                  <a:srgbClr val="FF0000"/>
                </a:solidFill>
                <a:latin typeface="Calibri" charset="0"/>
              </a:endParaRPr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/>
              <a:t>p</a:t>
            </a:r>
            <a:r>
              <a:rPr lang="en-US" dirty="0" smtClean="0"/>
              <a:t>’ from exclusive reactions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C95D283-4BEC-5943-8C48-CB9BA3BC0E03}" type="slidenum">
              <a:rPr 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38</a:t>
            </a:fld>
            <a:endParaRPr lang="en-US" sz="1200">
              <a:solidFill>
                <a:srgbClr val="898989"/>
              </a:solidFill>
              <a:latin typeface="Calibri" charset="0"/>
            </a:endParaRPr>
          </a:p>
        </p:txBody>
      </p:sp>
      <p:sp>
        <p:nvSpPr>
          <p:cNvPr id="73" name="Curved Right Arrow 72"/>
          <p:cNvSpPr/>
          <p:nvPr/>
        </p:nvSpPr>
        <p:spPr bwMode="auto">
          <a:xfrm>
            <a:off x="4210246" y="2195545"/>
            <a:ext cx="775518" cy="379515"/>
          </a:xfrm>
          <a:prstGeom prst="curvedRightArrow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rgbClr val="FF66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3"/>
          <a:srcRect t="7332"/>
          <a:stretch>
            <a:fillRect/>
          </a:stretch>
        </p:blipFill>
        <p:spPr bwMode="auto">
          <a:xfrm>
            <a:off x="0" y="4013853"/>
            <a:ext cx="2160270" cy="1733549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4"/>
          <a:srcRect t="7332"/>
          <a:stretch>
            <a:fillRect/>
          </a:stretch>
        </p:blipFill>
        <p:spPr bwMode="auto">
          <a:xfrm>
            <a:off x="2065367" y="4665880"/>
            <a:ext cx="2160270" cy="1733549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76" name="Picture 4"/>
          <p:cNvPicPr>
            <a:picLocks noChangeAspect="1" noChangeArrowheads="1"/>
          </p:cNvPicPr>
          <p:nvPr/>
        </p:nvPicPr>
        <p:blipFill>
          <a:blip r:embed="rId5"/>
          <a:srcRect t="8798" r="7619" b="1466"/>
          <a:stretch>
            <a:fillRect/>
          </a:stretch>
        </p:blipFill>
        <p:spPr bwMode="auto">
          <a:xfrm>
            <a:off x="4264351" y="5179300"/>
            <a:ext cx="1995679" cy="16787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6433226" y="4896462"/>
            <a:ext cx="2709697" cy="1938022"/>
            <a:chOff x="5092713" y="1196459"/>
            <a:chExt cx="2709697" cy="1938022"/>
          </a:xfrm>
        </p:grpSpPr>
        <p:pic>
          <p:nvPicPr>
            <p:cNvPr id="77" name="Picture 4"/>
            <p:cNvPicPr>
              <a:picLocks noChangeAspect="1" noChangeArrowheads="1"/>
            </p:cNvPicPr>
            <p:nvPr/>
          </p:nvPicPr>
          <p:blipFill>
            <a:blip r:embed="rId6"/>
            <a:srcRect l="5172" t="7627" r="7241"/>
            <a:stretch>
              <a:fillRect/>
            </a:stretch>
          </p:blipFill>
          <p:spPr bwMode="auto">
            <a:xfrm>
              <a:off x="5092713" y="1196459"/>
              <a:ext cx="2709697" cy="1938022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78" name="Rectangle 5"/>
            <p:cNvSpPr>
              <a:spLocks/>
            </p:cNvSpPr>
            <p:nvPr/>
          </p:nvSpPr>
          <p:spPr bwMode="auto">
            <a:xfrm>
              <a:off x="7141287" y="1277123"/>
              <a:ext cx="560475" cy="18466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ea typeface="Gill Sans" charset="0"/>
                  <a:cs typeface="Gill Sans" charset="0"/>
                </a:rPr>
                <a:t>20x250</a:t>
              </a:r>
              <a:endParaRPr lang="en-US" sz="1200" dirty="0">
                <a:solidFill>
                  <a:srgbClr val="0000FF"/>
                </a:solidFill>
                <a:ea typeface="Gill Sans" charset="0"/>
                <a:cs typeface="Gill Sans" charset="0"/>
              </a:endParaRPr>
            </a:p>
          </p:txBody>
        </p:sp>
        <p:sp>
          <p:nvSpPr>
            <p:cNvPr id="79" name="Rectangle 7"/>
            <p:cNvSpPr>
              <a:spLocks/>
            </p:cNvSpPr>
            <p:nvPr/>
          </p:nvSpPr>
          <p:spPr bwMode="auto">
            <a:xfrm>
              <a:off x="5764502" y="2330708"/>
              <a:ext cx="765609" cy="18466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>
                  <a:solidFill>
                    <a:schemeClr val="tx1"/>
                  </a:solidFill>
                  <a:ea typeface="Gill Sans" charset="0"/>
                  <a:cs typeface="Gill Sans" charset="0"/>
                </a:rPr>
                <a:t>Generated</a:t>
              </a:r>
            </a:p>
          </p:txBody>
        </p:sp>
        <p:sp>
          <p:nvSpPr>
            <p:cNvPr id="80" name="Rectangle 8"/>
            <p:cNvSpPr>
              <a:spLocks/>
            </p:cNvSpPr>
            <p:nvPr/>
          </p:nvSpPr>
          <p:spPr bwMode="auto">
            <a:xfrm>
              <a:off x="5750952" y="2505278"/>
              <a:ext cx="1258458" cy="18466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 smtClean="0">
                  <a:solidFill>
                    <a:srgbClr val="0000FF"/>
                  </a:solidFill>
                  <a:ea typeface="Gill Sans" charset="0"/>
                  <a:cs typeface="Gill Sans" charset="0"/>
                </a:rPr>
                <a:t>+ Quad aperture</a:t>
              </a:r>
              <a:endParaRPr lang="en-US" sz="1200" dirty="0">
                <a:solidFill>
                  <a:srgbClr val="0000FF"/>
                </a:solidFill>
                <a:ea typeface="Gill Sans" charset="0"/>
                <a:cs typeface="Gill Sans" charset="0"/>
              </a:endParaRPr>
            </a:p>
          </p:txBody>
        </p:sp>
        <p:sp>
          <p:nvSpPr>
            <p:cNvPr id="81" name="Rectangle 9"/>
            <p:cNvSpPr>
              <a:spLocks/>
            </p:cNvSpPr>
            <p:nvPr/>
          </p:nvSpPr>
          <p:spPr bwMode="auto">
            <a:xfrm>
              <a:off x="5777203" y="2702374"/>
              <a:ext cx="1619659" cy="18466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prstTxWarp prst="textNoShape">
                <a:avLst/>
              </a:prstTxWarp>
              <a:spAutoFit/>
            </a:bodyPr>
            <a:lstStyle/>
            <a:p>
              <a:r>
                <a:rPr lang="en-US" sz="1200" dirty="0">
                  <a:solidFill>
                    <a:srgbClr val="FF0000"/>
                  </a:solidFill>
                  <a:ea typeface="Gill Sans" charset="0"/>
                  <a:cs typeface="Gill Sans" charset="0"/>
                </a:rPr>
                <a:t>RP (at 20m) accepted </a:t>
              </a:r>
            </a:p>
          </p:txBody>
        </p:sp>
        <p:sp>
          <p:nvSpPr>
            <p:cNvPr id="82" name="Line 10"/>
            <p:cNvSpPr>
              <a:spLocks noChangeShapeType="1"/>
            </p:cNvSpPr>
            <p:nvPr/>
          </p:nvSpPr>
          <p:spPr bwMode="auto">
            <a:xfrm>
              <a:off x="5303929" y="2801406"/>
              <a:ext cx="360000" cy="0"/>
            </a:xfrm>
            <a:prstGeom prst="line">
              <a:avLst/>
            </a:prstGeom>
            <a:noFill/>
            <a:ln w="38100" cap="flat">
              <a:solidFill>
                <a:srgbClr val="FF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Line 11"/>
            <p:cNvSpPr>
              <a:spLocks noChangeShapeType="1"/>
            </p:cNvSpPr>
            <p:nvPr/>
          </p:nvSpPr>
          <p:spPr bwMode="auto">
            <a:xfrm>
              <a:off x="5292344" y="2637872"/>
              <a:ext cx="360000" cy="0"/>
            </a:xfrm>
            <a:prstGeom prst="line">
              <a:avLst/>
            </a:prstGeom>
            <a:noFill/>
            <a:ln w="38100" cap="flat">
              <a:solidFill>
                <a:srgbClr val="0000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Line 12"/>
            <p:cNvSpPr>
              <a:spLocks noChangeShapeType="1"/>
            </p:cNvSpPr>
            <p:nvPr/>
          </p:nvSpPr>
          <p:spPr bwMode="auto">
            <a:xfrm>
              <a:off x="5292344" y="2463301"/>
              <a:ext cx="360000" cy="0"/>
            </a:xfrm>
            <a:prstGeom prst="line">
              <a:avLst/>
            </a:prstGeom>
            <a:noFill/>
            <a:ln w="381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2" name="Picture 11" descr="xFb-DVCS-hilow.eps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" t="-1047" r="50782" b="49957"/>
          <a:stretch/>
        </p:blipFill>
        <p:spPr>
          <a:xfrm>
            <a:off x="4126252" y="630749"/>
            <a:ext cx="2138484" cy="1618864"/>
          </a:xfrm>
          <a:prstGeom prst="rect">
            <a:avLst/>
          </a:prstGeom>
        </p:spPr>
      </p:pic>
      <p:pic>
        <p:nvPicPr>
          <p:cNvPr id="85" name="Picture 84" descr="xFb-DVCS-hilow.eps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" t="53762" r="50782" b="224"/>
          <a:stretch/>
        </p:blipFill>
        <p:spPr>
          <a:xfrm>
            <a:off x="7018477" y="787804"/>
            <a:ext cx="2138484" cy="1458021"/>
          </a:xfrm>
          <a:prstGeom prst="rect">
            <a:avLst/>
          </a:prstGeom>
        </p:spPr>
      </p:pic>
      <p:sp>
        <p:nvSpPr>
          <p:cNvPr id="86" name="Right Arrow 85"/>
          <p:cNvSpPr/>
          <p:nvPr/>
        </p:nvSpPr>
        <p:spPr bwMode="auto">
          <a:xfrm>
            <a:off x="6232207" y="1246380"/>
            <a:ext cx="752568" cy="364505"/>
          </a:xfrm>
          <a:prstGeom prst="rightArrow">
            <a:avLst/>
          </a:prstGeom>
          <a:gradFill flip="none" rotWithShape="1">
            <a:gsLst>
              <a:gs pos="0">
                <a:srgbClr val="0000FF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92089" y="2516272"/>
            <a:ext cx="521168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/>
              <a:t>t (~p</a:t>
            </a:r>
            <a:r>
              <a:rPr lang="en-US" baseline="-25000" dirty="0" smtClean="0"/>
              <a:t>t</a:t>
            </a:r>
            <a:r>
              <a:rPr lang="en-US" baseline="30000" dirty="0" smtClean="0"/>
              <a:t>2</a:t>
            </a:r>
            <a:r>
              <a:rPr lang="en-US" dirty="0" smtClean="0"/>
              <a:t>) reach influences </a:t>
            </a:r>
            <a:r>
              <a:rPr lang="en-US" dirty="0" err="1" smtClean="0"/>
              <a:t>b</a:t>
            </a:r>
            <a:r>
              <a:rPr lang="en-US" baseline="-25000" dirty="0" err="1" smtClean="0"/>
              <a:t>T</a:t>
            </a:r>
            <a:r>
              <a:rPr lang="en-US" dirty="0" smtClean="0"/>
              <a:t> uncertainty</a:t>
            </a:r>
          </a:p>
          <a:p>
            <a:pPr>
              <a:buClr>
                <a:srgbClr val="0000FF"/>
              </a:buClr>
            </a:pPr>
            <a:r>
              <a:rPr lang="en-US" dirty="0" smtClean="0"/>
              <a:t>  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min</a:t>
            </a:r>
            <a:r>
              <a:rPr lang="en-US" dirty="0" smtClean="0"/>
              <a:t>~ 0.175 GeV</a:t>
            </a:r>
            <a:r>
              <a:rPr lang="en-US" baseline="30000" dirty="0" smtClean="0"/>
              <a:t>2 </a:t>
            </a:r>
            <a:r>
              <a:rPr lang="en-US" dirty="0" smtClean="0">
                <a:sym typeface="Wingdings"/>
              </a:rPr>
              <a:t> 300 GeV</a:t>
            </a:r>
            <a:r>
              <a:rPr lang="en-US" baseline="30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</a:t>
            </a:r>
            <a:r>
              <a:rPr lang="en-US" dirty="0" err="1" smtClean="0">
                <a:latin typeface="Symbol" charset="2"/>
                <a:cs typeface="Symbol" charset="2"/>
                <a:sym typeface="Wingdings"/>
              </a:rPr>
              <a:t>d</a:t>
            </a:r>
            <a:r>
              <a:rPr lang="en-US" dirty="0" err="1" smtClean="0">
                <a:sym typeface="Wingdings"/>
              </a:rPr>
              <a:t>f</a:t>
            </a:r>
            <a:r>
              <a:rPr lang="en-US" dirty="0" smtClean="0">
                <a:sym typeface="Wingdings"/>
              </a:rPr>
              <a:t>/f &gt; 50%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endParaRPr lang="en-US" baseline="30000" dirty="0">
              <a:sym typeface="Wingdings"/>
            </a:endParaRP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dirty="0" smtClean="0">
                <a:sym typeface="Wingdings"/>
              </a:rPr>
              <a:t>beam cooling critical to achieve high </a:t>
            </a:r>
          </a:p>
          <a:p>
            <a:pPr>
              <a:buClr>
                <a:srgbClr val="0000FF"/>
              </a:buClr>
            </a:pPr>
            <a:r>
              <a:rPr lang="en-US" dirty="0" smtClean="0">
                <a:sym typeface="Wingdings"/>
              </a:rPr>
              <a:t>   low t (</a:t>
            </a:r>
            <a:r>
              <a:rPr lang="en-US" dirty="0" err="1" smtClean="0">
                <a:sym typeface="Wingdings"/>
              </a:rPr>
              <a:t>p</a:t>
            </a:r>
            <a:r>
              <a:rPr lang="en-US" baseline="-25000" dirty="0" err="1" smtClean="0">
                <a:sym typeface="Wingdings"/>
              </a:rPr>
              <a:t>t</a:t>
            </a:r>
            <a:r>
              <a:rPr lang="en-US" dirty="0" smtClean="0">
                <a:sym typeface="Wingdings"/>
              </a:rPr>
              <a:t>) acceptance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3419" y="3727364"/>
            <a:ext cx="11103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simulated</a:t>
            </a:r>
            <a:endParaRPr lang="en-US" sz="1600" dirty="0"/>
          </a:p>
        </p:txBody>
      </p:sp>
      <p:sp>
        <p:nvSpPr>
          <p:cNvPr id="87" name="TextBox 86"/>
          <p:cNvSpPr txBox="1"/>
          <p:nvPr/>
        </p:nvSpPr>
        <p:spPr>
          <a:xfrm>
            <a:off x="2221963" y="4138450"/>
            <a:ext cx="191841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simulated + </a:t>
            </a:r>
          </a:p>
          <a:p>
            <a:r>
              <a:rPr lang="en-US" sz="1600" dirty="0" smtClean="0"/>
              <a:t>Quad-acceptance</a:t>
            </a:r>
            <a:endParaRPr lang="en-US" sz="1600" dirty="0"/>
          </a:p>
        </p:txBody>
      </p:sp>
      <p:sp>
        <p:nvSpPr>
          <p:cNvPr id="88" name="TextBox 87"/>
          <p:cNvSpPr txBox="1"/>
          <p:nvPr/>
        </p:nvSpPr>
        <p:spPr>
          <a:xfrm>
            <a:off x="4302819" y="4349637"/>
            <a:ext cx="21326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simulated + </a:t>
            </a:r>
          </a:p>
          <a:p>
            <a:r>
              <a:rPr lang="en-US" sz="1600" dirty="0" smtClean="0"/>
              <a:t>Quad-acceptance +</a:t>
            </a:r>
          </a:p>
          <a:p>
            <a:r>
              <a:rPr lang="en-US" sz="1600" dirty="0" smtClean="0"/>
              <a:t>10 </a:t>
            </a:r>
            <a:r>
              <a:rPr lang="en-US" sz="1600" dirty="0" smtClean="0">
                <a:latin typeface="Symbol" charset="2"/>
                <a:cs typeface="Symbol" charset="2"/>
              </a:rPr>
              <a:t>s</a:t>
            </a:r>
            <a:r>
              <a:rPr lang="en-US" sz="1600" dirty="0" smtClean="0"/>
              <a:t> BC clearance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989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7" grpId="0"/>
      <p:bldP spid="8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Kinematics of Breakup Neutrons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39</a:t>
            </a:fld>
            <a:endParaRPr lang="en-US" altLang="ja-JP"/>
          </a:p>
        </p:txBody>
      </p:sp>
      <p:sp>
        <p:nvSpPr>
          <p:cNvPr id="6" name="TextBox 5"/>
          <p:cNvSpPr txBox="1"/>
          <p:nvPr/>
        </p:nvSpPr>
        <p:spPr>
          <a:xfrm>
            <a:off x="190500" y="749300"/>
            <a:ext cx="4696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FF"/>
                </a:solidFill>
              </a:rPr>
              <a:t>Results from GEMINI++</a:t>
            </a:r>
            <a:r>
              <a:rPr lang="en-US" dirty="0" smtClean="0">
                <a:solidFill>
                  <a:srgbClr val="000000"/>
                </a:solidFill>
              </a:rPr>
              <a:t> for </a:t>
            </a:r>
            <a:r>
              <a:rPr lang="en-US" dirty="0" smtClean="0"/>
              <a:t>50 </a:t>
            </a:r>
            <a:r>
              <a:rPr lang="en-US" dirty="0" err="1" smtClean="0"/>
              <a:t>GeV</a:t>
            </a:r>
            <a:r>
              <a:rPr lang="en-US" dirty="0" smtClean="0"/>
              <a:t> Au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" y="1117600"/>
            <a:ext cx="5448300" cy="4038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555750"/>
            <a:ext cx="5791200" cy="4102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0100" y="2019300"/>
            <a:ext cx="5549900" cy="4038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0"/>
            <a:ext cx="20075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u="sng" dirty="0" smtClean="0"/>
              <a:t>by Thomas </a:t>
            </a:r>
            <a:r>
              <a:rPr lang="en-US" sz="1200" u="sng" dirty="0" err="1" smtClean="0"/>
              <a:t>Ullrich</a:t>
            </a:r>
            <a:endParaRPr lang="en-US" sz="1200" u="sng" dirty="0" smtClean="0"/>
          </a:p>
          <a:p>
            <a:r>
              <a:rPr lang="en-US" sz="1200" u="sng" dirty="0" smtClean="0"/>
              <a:t>J.-H. Lee and L. Zhang</a:t>
            </a:r>
            <a:endParaRPr lang="en-US" sz="1200" u="sng" dirty="0"/>
          </a:p>
        </p:txBody>
      </p:sp>
      <p:sp>
        <p:nvSpPr>
          <p:cNvPr id="12" name="Curved Right Arrow 11"/>
          <p:cNvSpPr/>
          <p:nvPr/>
        </p:nvSpPr>
        <p:spPr bwMode="auto">
          <a:xfrm>
            <a:off x="3022600" y="5981700"/>
            <a:ext cx="723900" cy="241300"/>
          </a:xfrm>
          <a:prstGeom prst="curvedRightArrow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FFFF"/>
              </a:gs>
              <a:gs pos="50000">
                <a:srgbClr val="FF66FF"/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22700" y="5943600"/>
            <a:ext cx="4539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+/-5mrad acceptance seems sufficient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133102" y="1822697"/>
            <a:ext cx="6310270" cy="3416320"/>
            <a:chOff x="180633" y="564564"/>
            <a:chExt cx="6310270" cy="3416320"/>
          </a:xfrm>
        </p:grpSpPr>
        <p:sp>
          <p:nvSpPr>
            <p:cNvPr id="14" name="TextBox 13"/>
            <p:cNvSpPr txBox="1"/>
            <p:nvPr/>
          </p:nvSpPr>
          <p:spPr>
            <a:xfrm>
              <a:off x="180633" y="564564"/>
              <a:ext cx="6310270" cy="34163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glow rad="101600">
                <a:schemeClr val="bg1">
                  <a:lumMod val="85000"/>
                  <a:alpha val="75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p:spPr>
          <p:txBody>
            <a:bodyPr wrap="square" rtlCol="0">
              <a:spAutoFit/>
            </a:bodyPr>
            <a:lstStyle/>
            <a:p>
              <a:r>
                <a:rPr lang="en-US" u="sng" dirty="0" smtClean="0">
                  <a:solidFill>
                    <a:srgbClr val="FF00FF"/>
                  </a:solidFill>
                </a:rPr>
                <a:t>Important:</a:t>
              </a:r>
            </a:p>
            <a:p>
              <a:pPr>
                <a:buFont typeface="Arial"/>
                <a:buChar char="•"/>
              </a:pPr>
              <a:r>
                <a:rPr lang="en-US" dirty="0" smtClean="0"/>
                <a:t> For coherent VM-production rejection </a:t>
              </a:r>
              <a:r>
                <a:rPr lang="en-US" dirty="0"/>
                <a:t>power </a:t>
              </a:r>
              <a:endParaRPr lang="en-US" dirty="0" smtClean="0"/>
            </a:p>
            <a:p>
              <a:r>
                <a:rPr lang="en-US" dirty="0"/>
                <a:t> </a:t>
              </a:r>
              <a:r>
                <a:rPr lang="en-US" dirty="0" smtClean="0"/>
                <a:t> of </a:t>
              </a:r>
              <a:r>
                <a:rPr lang="en-US" dirty="0"/>
                <a:t>incoherent </a:t>
              </a:r>
              <a:r>
                <a:rPr lang="en-US" dirty="0" smtClean="0"/>
                <a:t>needed up to 10</a:t>
              </a:r>
              <a:r>
                <a:rPr lang="en-US" baseline="30000" dirty="0" smtClean="0"/>
                <a:t>4</a:t>
              </a:r>
              <a:endParaRPr lang="en-US" baseline="30000" dirty="0"/>
            </a:p>
            <a:p>
              <a:r>
                <a:rPr lang="en-US" dirty="0"/>
                <a:t> </a:t>
              </a:r>
              <a:r>
                <a:rPr lang="en-US" dirty="0" smtClean="0"/>
                <a:t> </a:t>
              </a:r>
              <a:r>
                <a:rPr lang="en-US" dirty="0" smtClean="0">
                  <a:sym typeface="Wingdings"/>
                </a:rPr>
                <a:t> ZDC detection efficiency is critical</a:t>
              </a:r>
            </a:p>
            <a:p>
              <a:endParaRPr lang="en-US" dirty="0">
                <a:sym typeface="Wingdings"/>
              </a:endParaRPr>
            </a:p>
            <a:p>
              <a:r>
                <a:rPr lang="en-US" u="sng" dirty="0" smtClean="0">
                  <a:solidFill>
                    <a:srgbClr val="FF00FF"/>
                  </a:solidFill>
                  <a:sym typeface="Wingdings"/>
                </a:rPr>
                <a:t>Can we reconstruct the </a:t>
              </a:r>
              <a:r>
                <a:rPr lang="en-US" u="sng" dirty="0" err="1" smtClean="0">
                  <a:solidFill>
                    <a:srgbClr val="FF00FF"/>
                  </a:solidFill>
                  <a:sym typeface="Wingdings"/>
                </a:rPr>
                <a:t>eA</a:t>
              </a:r>
              <a:r>
                <a:rPr lang="en-US" u="sng" dirty="0" smtClean="0">
                  <a:solidFill>
                    <a:srgbClr val="FF00FF"/>
                  </a:solidFill>
                  <a:sym typeface="Wingdings"/>
                </a:rPr>
                <a:t> collision geometry:</a:t>
              </a:r>
            </a:p>
            <a:p>
              <a:endParaRPr lang="en-US" dirty="0">
                <a:sym typeface="Wingdings"/>
              </a:endParaRPr>
            </a:p>
            <a:p>
              <a:endParaRPr lang="en-US" dirty="0" smtClean="0">
                <a:sym typeface="Wingdings"/>
              </a:endParaRPr>
            </a:p>
            <a:p>
              <a:endParaRPr lang="en-US" dirty="0">
                <a:sym typeface="Wingdings"/>
              </a:endParaRPr>
            </a:p>
            <a:p>
              <a:endParaRPr lang="en-US" dirty="0" smtClean="0">
                <a:sym typeface="Wingdings"/>
              </a:endParaRPr>
            </a:p>
            <a:p>
              <a:endParaRPr lang="en-US" dirty="0">
                <a:sym typeface="Wingdings"/>
              </a:endParaRPr>
            </a:p>
            <a:p>
              <a:endParaRPr lang="en-US" dirty="0" smtClean="0">
                <a:sym typeface="Wingdings"/>
              </a:endParaRPr>
            </a:p>
          </p:txBody>
        </p:sp>
        <p:pic>
          <p:nvPicPr>
            <p:cNvPr id="15" name="Picture 14"/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944" r="22116" b="21173"/>
            <a:stretch/>
          </p:blipFill>
          <p:spPr bwMode="auto">
            <a:xfrm>
              <a:off x="366814" y="2416708"/>
              <a:ext cx="1402080" cy="110744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6" name="Picture 15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5523" y="2329164"/>
              <a:ext cx="2160270" cy="1470660"/>
            </a:xfrm>
            <a:prstGeom prst="rect">
              <a:avLst/>
            </a:prstGeom>
          </p:spPr>
        </p:pic>
        <p:pic>
          <p:nvPicPr>
            <p:cNvPr id="17" name="Picture 16"/>
            <p:cNvPicPr/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111"/>
            <a:stretch/>
          </p:blipFill>
          <p:spPr bwMode="auto">
            <a:xfrm>
              <a:off x="4317413" y="2340922"/>
              <a:ext cx="1920240" cy="147066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347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/>
          </p:cNvSpPr>
          <p:nvPr/>
        </p:nvSpPr>
        <p:spPr bwMode="auto">
          <a:xfrm>
            <a:off x="177800" y="742898"/>
            <a:ext cx="4384000" cy="215444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sz="1400" dirty="0">
                <a:solidFill>
                  <a:srgbClr val="FFFFFF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rPr>
              <a:t>experimental program to address these questions:</a:t>
            </a:r>
          </a:p>
        </p:txBody>
      </p:sp>
      <p:grpSp>
        <p:nvGrpSpPr>
          <p:cNvPr id="6154" name="Group 10"/>
          <p:cNvGrpSpPr>
            <a:grpSpLocks/>
          </p:cNvGrpSpPr>
          <p:nvPr/>
        </p:nvGrpSpPr>
        <p:grpSpPr bwMode="auto">
          <a:xfrm>
            <a:off x="75848" y="2155424"/>
            <a:ext cx="5486508" cy="1003300"/>
            <a:chOff x="0" y="0"/>
            <a:chExt cx="3455" cy="632"/>
          </a:xfrm>
        </p:grpSpPr>
        <p:sp>
          <p:nvSpPr>
            <p:cNvPr id="6151" name="Rectangle 7"/>
            <p:cNvSpPr>
              <a:spLocks/>
            </p:cNvSpPr>
            <p:nvPr/>
          </p:nvSpPr>
          <p:spPr bwMode="auto">
            <a:xfrm>
              <a:off x="985" y="0"/>
              <a:ext cx="2122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80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azimuthal asymmetries in DIS </a:t>
              </a:r>
            </a:p>
          </p:txBody>
        </p:sp>
        <p:sp>
          <p:nvSpPr>
            <p:cNvPr id="6152" name="Rectangle 8"/>
            <p:cNvSpPr>
              <a:spLocks/>
            </p:cNvSpPr>
            <p:nvPr/>
          </p:nvSpPr>
          <p:spPr bwMode="auto">
            <a:xfrm>
              <a:off x="985" y="264"/>
              <a:ext cx="2470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adds their </a:t>
              </a:r>
              <a:r>
                <a:rPr lang="en-US" sz="14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transverse momentum dependence</a:t>
              </a:r>
            </a:p>
          </p:txBody>
        </p:sp>
        <p:pic>
          <p:nvPicPr>
            <p:cNvPr id="6153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71" cy="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58" name="Group 14"/>
          <p:cNvGrpSpPr>
            <a:grpSpLocks/>
          </p:cNvGrpSpPr>
          <p:nvPr/>
        </p:nvGrpSpPr>
        <p:grpSpPr bwMode="auto">
          <a:xfrm>
            <a:off x="129823" y="3105046"/>
            <a:ext cx="4121150" cy="817562"/>
            <a:chOff x="0" y="0"/>
            <a:chExt cx="2596" cy="514"/>
          </a:xfrm>
        </p:grpSpPr>
        <p:sp>
          <p:nvSpPr>
            <p:cNvPr id="6155" name="Rectangle 11"/>
            <p:cNvSpPr>
              <a:spLocks/>
            </p:cNvSpPr>
            <p:nvPr/>
          </p:nvSpPr>
          <p:spPr bwMode="auto">
            <a:xfrm>
              <a:off x="944" y="42"/>
              <a:ext cx="135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80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exclusive processes </a:t>
              </a:r>
            </a:p>
          </p:txBody>
        </p:sp>
        <p:sp>
          <p:nvSpPr>
            <p:cNvPr id="6156" name="Rectangle 12"/>
            <p:cNvSpPr>
              <a:spLocks/>
            </p:cNvSpPr>
            <p:nvPr/>
          </p:nvSpPr>
          <p:spPr bwMode="auto">
            <a:xfrm>
              <a:off x="944" y="314"/>
              <a:ext cx="1652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adds their </a:t>
              </a:r>
              <a:r>
                <a:rPr lang="en-US" sz="14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transverse position</a:t>
              </a:r>
            </a:p>
          </p:txBody>
        </p:sp>
        <p:pic>
          <p:nvPicPr>
            <p:cNvPr id="6157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24" cy="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62" name="Group 18"/>
          <p:cNvGrpSpPr>
            <a:grpSpLocks/>
          </p:cNvGrpSpPr>
          <p:nvPr/>
        </p:nvGrpSpPr>
        <p:grpSpPr bwMode="auto">
          <a:xfrm>
            <a:off x="342548" y="1133423"/>
            <a:ext cx="5497513" cy="965200"/>
            <a:chOff x="0" y="0"/>
            <a:chExt cx="3463" cy="608"/>
          </a:xfrm>
        </p:grpSpPr>
        <p:sp>
          <p:nvSpPr>
            <p:cNvPr id="6159" name="Rectangle 15"/>
            <p:cNvSpPr>
              <a:spLocks/>
            </p:cNvSpPr>
            <p:nvPr/>
          </p:nvSpPr>
          <p:spPr bwMode="auto">
            <a:xfrm>
              <a:off x="825" y="49"/>
              <a:ext cx="2252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800" dirty="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inclusive and semi-inclusive DIS</a:t>
              </a:r>
            </a:p>
          </p:txBody>
        </p:sp>
        <p:sp>
          <p:nvSpPr>
            <p:cNvPr id="6160" name="Rectangle 16"/>
            <p:cNvSpPr>
              <a:spLocks/>
            </p:cNvSpPr>
            <p:nvPr/>
          </p:nvSpPr>
          <p:spPr bwMode="auto">
            <a:xfrm>
              <a:off x="817" y="313"/>
              <a:ext cx="264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longitudinal motion</a:t>
              </a:r>
              <a:r>
                <a:rPr lang="en-US" sz="14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 </a:t>
              </a:r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of spinning quarks and gluons</a:t>
              </a:r>
            </a:p>
          </p:txBody>
        </p:sp>
        <p:pic>
          <p:nvPicPr>
            <p:cNvPr id="6161" name="Picture 1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20" cy="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63" name="AutoShape 19"/>
          <p:cNvSpPr>
            <a:spLocks/>
          </p:cNvSpPr>
          <p:nvPr/>
        </p:nvSpPr>
        <p:spPr bwMode="auto">
          <a:xfrm rot="5400000">
            <a:off x="4414658" y="1943048"/>
            <a:ext cx="3124200" cy="876300"/>
          </a:xfrm>
          <a:prstGeom prst="rightArrow">
            <a:avLst>
              <a:gd name="adj1" fmla="val 32000"/>
              <a:gd name="adj2" fmla="val 63778"/>
            </a:avLst>
          </a:prstGeom>
          <a:gradFill rotWithShape="0">
            <a:gsLst>
              <a:gs pos="0">
                <a:srgbClr val="00FF00"/>
              </a:gs>
              <a:gs pos="100000">
                <a:srgbClr val="FF0000"/>
              </a:gs>
            </a:gsLst>
            <a:lin ang="5400000" scaled="1"/>
          </a:gra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Comic Sans MS"/>
              <a:cs typeface="Comic Sans MS"/>
            </a:endParaRPr>
          </a:p>
        </p:txBody>
      </p:sp>
      <p:sp>
        <p:nvSpPr>
          <p:cNvPr id="6164" name="Rectangle 20"/>
          <p:cNvSpPr>
            <a:spLocks/>
          </p:cNvSpPr>
          <p:nvPr/>
        </p:nvSpPr>
        <p:spPr bwMode="auto">
          <a:xfrm rot="-5400000">
            <a:off x="4695103" y="1888135"/>
            <a:ext cx="2566881" cy="248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1300" dirty="0">
                <a:solidFill>
                  <a:schemeClr val="bg1"/>
                </a:solidFill>
                <a:latin typeface="Corbel Bold" charset="0"/>
                <a:ea typeface="ＭＳ Ｐゴシック" charset="0"/>
                <a:cs typeface="Corbel Bold" charset="0"/>
                <a:sym typeface="Corbel Bold" charset="0"/>
              </a:rPr>
              <a:t>machine &amp; detector requirements</a:t>
            </a:r>
          </a:p>
        </p:txBody>
      </p:sp>
      <p:grpSp>
        <p:nvGrpSpPr>
          <p:cNvPr id="6176" name="Group 32"/>
          <p:cNvGrpSpPr>
            <a:grpSpLocks/>
          </p:cNvGrpSpPr>
          <p:nvPr/>
        </p:nvGrpSpPr>
        <p:grpSpPr bwMode="auto">
          <a:xfrm>
            <a:off x="6529208" y="742898"/>
            <a:ext cx="2654300" cy="1231900"/>
            <a:chOff x="0" y="0"/>
            <a:chExt cx="1672" cy="776"/>
          </a:xfrm>
        </p:grpSpPr>
        <p:sp>
          <p:nvSpPr>
            <p:cNvPr id="6173" name="Rectangle 29"/>
            <p:cNvSpPr>
              <a:spLocks/>
            </p:cNvSpPr>
            <p:nvPr/>
          </p:nvSpPr>
          <p:spPr bwMode="auto">
            <a:xfrm>
              <a:off x="372" y="0"/>
              <a:ext cx="752" cy="184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en-US" sz="1400" dirty="0">
                  <a:solidFill>
                    <a:srgbClr val="FFFF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prerequisites</a:t>
              </a:r>
            </a:p>
          </p:txBody>
        </p:sp>
        <p:sp>
          <p:nvSpPr>
            <p:cNvPr id="6174" name="Rectangle 30"/>
            <p:cNvSpPr>
              <a:spLocks/>
            </p:cNvSpPr>
            <p:nvPr/>
          </p:nvSpPr>
          <p:spPr bwMode="auto">
            <a:xfrm>
              <a:off x="40" y="272"/>
              <a:ext cx="1293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all </a:t>
              </a:r>
              <a:r>
                <a:rPr lang="en-US" sz="1400" dirty="0" smtClean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need </a:t>
              </a:r>
              <a:r>
                <a:rPr lang="en-US" sz="1400" dirty="0" smtClean="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√</a:t>
              </a:r>
              <a:r>
                <a:rPr lang="en-US" sz="1400" dirty="0" err="1" smtClean="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s</a:t>
              </a:r>
              <a:r>
                <a:rPr lang="en-US" sz="1400" baseline="-25000" dirty="0" err="1" smtClean="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ep</a:t>
              </a:r>
              <a:r>
                <a:rPr lang="en-US" sz="1400" dirty="0" smtClean="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 &gt; 50 </a:t>
              </a:r>
              <a:r>
                <a:rPr lang="en-US" sz="1400" dirty="0" err="1" smtClean="0">
                  <a:solidFill>
                    <a:srgbClr val="00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GeV</a:t>
              </a:r>
              <a:endParaRPr lang="en-US" sz="1400" dirty="0">
                <a:solidFill>
                  <a:srgbClr val="0000FF"/>
                </a:solidFill>
                <a:latin typeface="Comic Sans MS"/>
                <a:ea typeface="ＭＳ Ｐゴシック" charset="0"/>
                <a:cs typeface="Comic Sans MS"/>
                <a:sym typeface="Corbel Bold" charset="0"/>
              </a:endParaRPr>
            </a:p>
          </p:txBody>
        </p:sp>
        <p:sp>
          <p:nvSpPr>
            <p:cNvPr id="6175" name="Rectangle 31"/>
            <p:cNvSpPr>
              <a:spLocks/>
            </p:cNvSpPr>
            <p:nvPr/>
          </p:nvSpPr>
          <p:spPr bwMode="auto">
            <a:xfrm>
              <a:off x="0" y="456"/>
              <a:ext cx="1672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to access x &lt; </a:t>
              </a:r>
              <a:r>
                <a:rPr lang="en-US" sz="14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10</a:t>
              </a:r>
              <a:r>
                <a:rPr lang="en-US" sz="1400" baseline="32000" dirty="0">
                  <a:solidFill>
                    <a:srgbClr val="FF00FF"/>
                  </a:solidFill>
                  <a:latin typeface="Comic Sans MS"/>
                  <a:ea typeface="ＭＳ Ｐゴシック" charset="0"/>
                  <a:cs typeface="Comic Sans MS"/>
                  <a:sym typeface="Corbel Bold" charset="0"/>
                </a:rPr>
                <a:t>-3  </a:t>
              </a:r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where</a:t>
              </a:r>
            </a:p>
            <a:p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sea quarks and gluons dominate</a:t>
              </a:r>
            </a:p>
          </p:txBody>
        </p:sp>
      </p:grpSp>
      <p:grpSp>
        <p:nvGrpSpPr>
          <p:cNvPr id="6183" name="Group 39"/>
          <p:cNvGrpSpPr>
            <a:grpSpLocks/>
          </p:cNvGrpSpPr>
          <p:nvPr/>
        </p:nvGrpSpPr>
        <p:grpSpPr bwMode="auto">
          <a:xfrm>
            <a:off x="6170433" y="1776361"/>
            <a:ext cx="2970213" cy="1884363"/>
            <a:chOff x="0" y="77"/>
            <a:chExt cx="1871" cy="1187"/>
          </a:xfrm>
        </p:grpSpPr>
        <p:pic>
          <p:nvPicPr>
            <p:cNvPr id="6177" name="Picture 3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" y="649"/>
              <a:ext cx="111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8" name="Picture 3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" y="406"/>
              <a:ext cx="72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9" name="Line 35"/>
            <p:cNvSpPr>
              <a:spLocks noChangeShapeType="1"/>
            </p:cNvSpPr>
            <p:nvPr/>
          </p:nvSpPr>
          <p:spPr bwMode="auto">
            <a:xfrm>
              <a:off x="0" y="77"/>
              <a:ext cx="302" cy="322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6180" name="Line 36"/>
            <p:cNvSpPr>
              <a:spLocks noChangeShapeType="1"/>
            </p:cNvSpPr>
            <p:nvPr/>
          </p:nvSpPr>
          <p:spPr bwMode="auto">
            <a:xfrm>
              <a:off x="10" y="470"/>
              <a:ext cx="257" cy="278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6181" name="Line 37"/>
            <p:cNvSpPr>
              <a:spLocks noChangeShapeType="1"/>
            </p:cNvSpPr>
            <p:nvPr/>
          </p:nvSpPr>
          <p:spPr bwMode="auto">
            <a:xfrm rot="10800000" flipH="1">
              <a:off x="20" y="741"/>
              <a:ext cx="247" cy="28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6182" name="Rectangle 38"/>
            <p:cNvSpPr>
              <a:spLocks/>
            </p:cNvSpPr>
            <p:nvPr/>
          </p:nvSpPr>
          <p:spPr bwMode="auto">
            <a:xfrm>
              <a:off x="417" y="857"/>
              <a:ext cx="1454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buClr>
                  <a:srgbClr val="000000"/>
                </a:buClr>
                <a:buSzPct val="125000"/>
                <a:buFont typeface="Corbel" charset="0"/>
                <a:buChar char="•"/>
              </a:pPr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 multi-dimensional binning</a:t>
              </a:r>
            </a:p>
            <a:p>
              <a:pPr algn="l">
                <a:buClr>
                  <a:srgbClr val="000000"/>
                </a:buClr>
                <a:buSzPct val="125000"/>
                <a:buFont typeface="Corbel" charset="0"/>
                <a:buChar char="•"/>
              </a:pPr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 to reach </a:t>
              </a:r>
              <a:r>
                <a:rPr lang="en-US" sz="1400" dirty="0" err="1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k</a:t>
              </a:r>
              <a:r>
                <a:rPr lang="en-US" sz="1400" baseline="-6000" dirty="0" err="1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T</a:t>
              </a:r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 &gt; 1 </a:t>
              </a:r>
              <a:r>
                <a:rPr lang="en-US" sz="1400" dirty="0" err="1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GeV</a:t>
              </a:r>
              <a:endParaRPr lang="en-US" sz="1400" dirty="0">
                <a:solidFill>
                  <a:schemeClr val="tx1"/>
                </a:solidFill>
                <a:latin typeface="Comic Sans MS"/>
                <a:ea typeface="ＭＳ Ｐゴシック" charset="0"/>
                <a:cs typeface="Comic Sans MS"/>
                <a:sym typeface="Corbel" charset="0"/>
              </a:endParaRPr>
            </a:p>
            <a:p>
              <a:pPr algn="l">
                <a:buClr>
                  <a:srgbClr val="000000"/>
                </a:buClr>
                <a:buSzPct val="125000"/>
                <a:buFont typeface="Corbel" charset="0"/>
                <a:buChar char="•"/>
              </a:pPr>
              <a:r>
                <a:rPr lang="en-US" sz="14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 to reach |t| &gt; 1 GeV</a:t>
              </a:r>
              <a:r>
                <a:rPr lang="en-US" sz="1400" baseline="32000" dirty="0">
                  <a:solidFill>
                    <a:schemeClr val="tx1"/>
                  </a:solidFill>
                  <a:latin typeface="Comic Sans MS"/>
                  <a:ea typeface="ＭＳ Ｐゴシック" charset="0"/>
                  <a:cs typeface="Comic Sans MS"/>
                  <a:sym typeface="Corbel" charset="0"/>
                </a:rPr>
                <a:t>2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r>
              <a:rPr lang="en-US" dirty="0" smtClean="0"/>
              <a:t>What is needed to realize EIC program</a:t>
            </a:r>
            <a:endParaRPr lang="en-US" dirty="0"/>
          </a:p>
        </p:txBody>
      </p:sp>
      <p:pic>
        <p:nvPicPr>
          <p:cNvPr id="6" name="Picture 5" descr="lumi.sqrt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43"/>
          <a:stretch>
            <a:fillRect/>
          </a:stretch>
        </p:blipFill>
        <p:spPr>
          <a:xfrm>
            <a:off x="1903098" y="3786157"/>
            <a:ext cx="4964861" cy="2692758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7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from Physics on IR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 smtClean="0"/>
              <a:pPr/>
              <a:t>40</a:t>
            </a:fld>
            <a:endParaRPr lang="en-US" altLang="ja-JP"/>
          </a:p>
        </p:txBody>
      </p:sp>
      <p:sp>
        <p:nvSpPr>
          <p:cNvPr id="8" name="TextBox 7"/>
          <p:cNvSpPr txBox="1"/>
          <p:nvPr/>
        </p:nvSpPr>
        <p:spPr>
          <a:xfrm>
            <a:off x="0" y="783169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Summarized at: </a:t>
            </a:r>
          </a:p>
          <a:p>
            <a:r>
              <a:rPr lang="en-US" dirty="0">
                <a:hlinkClick r:id="rId2"/>
              </a:rPr>
              <a:t>https://wiki.bnl.gov/eic/index.php/</a:t>
            </a:r>
            <a:r>
              <a:rPr lang="en-US" dirty="0" smtClean="0">
                <a:hlinkClick r:id="rId2"/>
              </a:rPr>
              <a:t>IR_Design_Requirements</a:t>
            </a:r>
            <a:endParaRPr lang="en-US" dirty="0" smtClean="0"/>
          </a:p>
          <a:p>
            <a:endParaRPr lang="en-US" dirty="0" smtClean="0">
              <a:solidFill>
                <a:srgbClr val="0000FF"/>
              </a:solidFill>
              <a:sym typeface="Wingdings"/>
            </a:endParaRPr>
          </a:p>
          <a:p>
            <a:r>
              <a:rPr lang="en-US" u="sng" dirty="0" smtClean="0">
                <a:solidFill>
                  <a:srgbClr val="0000FF"/>
                </a:solidFill>
                <a:sym typeface="Wingdings"/>
              </a:rPr>
              <a:t>Lepton-going direction:</a:t>
            </a:r>
          </a:p>
          <a:p>
            <a:endParaRPr lang="en-US" u="sng" dirty="0" smtClean="0">
              <a:solidFill>
                <a:srgbClr val="0000FF"/>
              </a:solidFill>
            </a:endParaRPr>
          </a:p>
          <a:p>
            <a:pPr marL="342900" indent="-342900">
              <a:buAutoNum type="arabicPeriod"/>
            </a:pPr>
            <a:r>
              <a:rPr lang="en-US" dirty="0" smtClean="0"/>
              <a:t>space </a:t>
            </a:r>
            <a:r>
              <a:rPr lang="en-US" dirty="0"/>
              <a:t>for low Q</a:t>
            </a:r>
            <a:r>
              <a:rPr lang="en-US" baseline="30000" dirty="0"/>
              <a:t>2</a:t>
            </a:r>
            <a:r>
              <a:rPr lang="en-US" dirty="0"/>
              <a:t> scattered lepton </a:t>
            </a:r>
            <a:r>
              <a:rPr lang="en-US" dirty="0" smtClean="0"/>
              <a:t>detection</a:t>
            </a:r>
          </a:p>
          <a:p>
            <a:pPr marL="342900" indent="-342900">
              <a:buAutoNum type="arabicPeriod"/>
            </a:pPr>
            <a:r>
              <a:rPr lang="en-US" dirty="0" smtClean="0"/>
              <a:t>space </a:t>
            </a:r>
            <a:r>
              <a:rPr lang="en-US" dirty="0"/>
              <a:t>for the luminosity monitor in the outgoing lepton beam direction</a:t>
            </a:r>
            <a:endParaRPr lang="en-US" dirty="0" smtClean="0"/>
          </a:p>
          <a:p>
            <a:pPr marL="342900" indent="-342900"/>
            <a:r>
              <a:rPr lang="en-US" dirty="0" smtClean="0"/>
              <a:t>3. space </a:t>
            </a:r>
            <a:r>
              <a:rPr lang="en-US" dirty="0"/>
              <a:t>for lepton </a:t>
            </a:r>
            <a:r>
              <a:rPr lang="en-US" dirty="0" err="1" smtClean="0"/>
              <a:t>polarimeter</a:t>
            </a:r>
            <a:endParaRPr lang="en-US" b="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59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Luminosity Monitor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Concept: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smtClean="0">
                <a:latin typeface="Comic Sans MS"/>
                <a:cs typeface="Comic Sans MS"/>
              </a:rPr>
              <a:t>Use Bremsstrahlung </a:t>
            </a:r>
            <a:r>
              <a:rPr lang="en-US" dirty="0" err="1" smtClean="0">
                <a:solidFill>
                  <a:srgbClr val="FF00FF"/>
                </a:solidFill>
                <a:latin typeface="Comic Sans MS"/>
                <a:cs typeface="Comic Sans MS"/>
              </a:rPr>
              <a:t>ep</a:t>
            </a:r>
            <a:r>
              <a:rPr lang="en-US" dirty="0" smtClean="0">
                <a:solidFill>
                  <a:srgbClr val="FF00FF"/>
                </a:solidFill>
                <a:latin typeface="Comic Sans MS"/>
                <a:cs typeface="Comic Sans MS"/>
              </a:rPr>
              <a:t> </a:t>
            </a:r>
            <a:r>
              <a:rPr lang="en-US" dirty="0" smtClean="0">
                <a:solidFill>
                  <a:srgbClr val="FF00FF"/>
                </a:solidFill>
                <a:latin typeface="Comic Sans MS"/>
                <a:cs typeface="Comic Sans MS"/>
                <a:sym typeface="Wingdings"/>
              </a:rPr>
              <a:t> </a:t>
            </a:r>
            <a:r>
              <a:rPr lang="en-US" dirty="0" err="1" smtClean="0">
                <a:solidFill>
                  <a:srgbClr val="FF00FF"/>
                </a:solidFill>
                <a:latin typeface="Comic Sans MS"/>
                <a:cs typeface="Comic Sans MS"/>
                <a:sym typeface="Wingdings"/>
              </a:rPr>
              <a:t>ep</a:t>
            </a:r>
            <a:r>
              <a:rPr lang="en-US" dirty="0" err="1" smtClean="0">
                <a:solidFill>
                  <a:srgbClr val="FF00FF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dirty="0" smtClean="0">
                <a:latin typeface="Comic Sans MS"/>
                <a:cs typeface="Comic Sans MS"/>
                <a:sym typeface="Wingdings"/>
              </a:rPr>
              <a:t>   as reference cross section</a:t>
            </a:r>
          </a:p>
          <a:p>
            <a:pPr lvl="1"/>
            <a:r>
              <a:rPr lang="en-US" dirty="0" smtClean="0">
                <a:latin typeface="Comic Sans MS"/>
                <a:cs typeface="Comic Sans MS"/>
              </a:rPr>
              <a:t>normally only </a:t>
            </a:r>
            <a:r>
              <a:rPr lang="en-US" dirty="0" smtClean="0">
                <a:latin typeface="Symbol" charset="2"/>
                <a:cs typeface="Symbol" charset="2"/>
              </a:rPr>
              <a:t>g</a:t>
            </a:r>
            <a:r>
              <a:rPr lang="en-US" dirty="0" smtClean="0">
                <a:latin typeface="Comic Sans MS"/>
                <a:cs typeface="Comic Sans MS"/>
              </a:rPr>
              <a:t> is measured </a:t>
            </a:r>
            <a:r>
              <a:rPr lang="en-US" dirty="0" smtClean="0">
                <a:solidFill>
                  <a:srgbClr val="FF0000"/>
                </a:solidFill>
                <a:latin typeface="Comic Sans MS"/>
                <a:cs typeface="Comic Sans MS"/>
              </a:rPr>
              <a:t>-&gt; will hardly work at EIC luminosity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41</a:t>
            </a:fld>
            <a:endParaRPr lang="en-US" altLang="ja-JP" dirty="0"/>
          </a:p>
        </p:txBody>
      </p:sp>
      <p:pic>
        <p:nvPicPr>
          <p:cNvPr id="8" name="Picture 7" descr="Zeus-Lumi.Schmidke_3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"/>
          <a:stretch/>
        </p:blipFill>
        <p:spPr>
          <a:xfrm>
            <a:off x="870155" y="2160185"/>
            <a:ext cx="6455628" cy="421091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21000000">
            <a:off x="944941" y="2918263"/>
            <a:ext cx="7075876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solidFill>
                  <a:srgbClr val="FF00FF"/>
                </a:solidFill>
              </a:rPr>
              <a:t>Result:</a:t>
            </a:r>
            <a:endParaRPr lang="en-US" sz="2000" u="sng" dirty="0">
              <a:solidFill>
                <a:srgbClr val="FF00FF"/>
              </a:solidFill>
            </a:endParaRPr>
          </a:p>
          <a:p>
            <a:r>
              <a:rPr lang="en-US" sz="2000" dirty="0" smtClean="0"/>
              <a:t>Have achieved 1-2% systematic uncertainty at HERA</a:t>
            </a:r>
          </a:p>
        </p:txBody>
      </p:sp>
    </p:spTree>
    <p:extLst>
      <p:ext uri="{BB962C8B-B14F-4D97-AF65-F5344CB8AC3E}">
        <p14:creationId xmlns:p14="http://schemas.microsoft.com/office/powerpoint/2010/main" val="195368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Lepton </a:t>
            </a:r>
            <a:r>
              <a:rPr lang="en-US" dirty="0" err="1" smtClean="0"/>
              <a:t>Polarimeter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42</a:t>
            </a:fld>
            <a:endParaRPr lang="en-US" altLang="ja-JP"/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0" y="596900"/>
            <a:ext cx="9026525" cy="5918200"/>
          </a:xfrm>
        </p:spPr>
        <p:txBody>
          <a:bodyPr/>
          <a:lstStyle/>
          <a:p>
            <a:r>
              <a:rPr lang="en-US" u="sng" dirty="0" smtClean="0"/>
              <a:t>Method: </a:t>
            </a:r>
            <a:r>
              <a:rPr lang="en-US" u="sng" dirty="0"/>
              <a:t>C</a:t>
            </a:r>
            <a:r>
              <a:rPr lang="en-US" u="sng" dirty="0" smtClean="0"/>
              <a:t>ompton backscattering 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116666" y="935061"/>
            <a:ext cx="6831843" cy="3192086"/>
            <a:chOff x="914400" y="3665557"/>
            <a:chExt cx="7112000" cy="3243243"/>
          </a:xfrm>
        </p:grpSpPr>
        <p:pic>
          <p:nvPicPr>
            <p:cNvPr id="7" name="Picture 2" descr="lp-layou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" y="3739268"/>
              <a:ext cx="7112000" cy="3169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4358265" y="3665557"/>
              <a:ext cx="3211135" cy="969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buFontTx/>
                <a:buBlip>
                  <a:blip r:embed="rId3"/>
                </a:buBlip>
              </a:pPr>
              <a:r>
                <a:rPr lang="en-US" sz="14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 572 nm pulsed laser</a:t>
              </a:r>
            </a:p>
            <a:p>
              <a:pPr>
                <a:buFontTx/>
                <a:buBlip>
                  <a:blip r:embed="rId3"/>
                </a:buBlip>
              </a:pPr>
              <a:r>
                <a:rPr lang="en-US" sz="14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 laser transport system: ~80m</a:t>
              </a:r>
            </a:p>
            <a:p>
              <a:pPr>
                <a:buFontTx/>
                <a:buBlip>
                  <a:blip r:embed="rId3"/>
                </a:buBlip>
              </a:pPr>
              <a:r>
                <a:rPr lang="en-US" sz="14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 laser light </a:t>
              </a:r>
              <a:r>
                <a:rPr lang="en-US" sz="14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polarization </a:t>
              </a:r>
              <a:r>
                <a:rPr lang="en-US" sz="14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measured</a:t>
              </a:r>
              <a:r>
                <a:rPr lang="en-US" sz="1400" dirty="0" smtClean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 continuously </a:t>
              </a:r>
              <a:r>
                <a:rPr lang="en-US" sz="1400" dirty="0">
                  <a:effectLst>
                    <a:outerShdw blurRad="38100" dist="38100" dir="2700000" algn="tl">
                      <a:srgbClr val="DDDDDD"/>
                    </a:outerShdw>
                  </a:effectLst>
                  <a:latin typeface="+mj-lt"/>
                </a:rPr>
                <a:t>in box #2 </a:t>
              </a:r>
              <a:endParaRPr lang="en-GB" sz="1400" dirty="0">
                <a:effectLst>
                  <a:outerShdw blurRad="38100" dist="38100" dir="2700000" algn="tl">
                    <a:srgbClr val="DDDDDD"/>
                  </a:outerShdw>
                </a:effectLst>
                <a:latin typeface="+mj-lt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66" y="1905003"/>
            <a:ext cx="3398520" cy="2265680"/>
          </a:xfrm>
          <a:prstGeom prst="rect">
            <a:avLst/>
          </a:prstGeom>
        </p:spPr>
      </p:pic>
      <p:graphicFrame>
        <p:nvGraphicFramePr>
          <p:cNvPr id="1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624950"/>
              </p:ext>
            </p:extLst>
          </p:nvPr>
        </p:nvGraphicFramePr>
        <p:xfrm>
          <a:off x="248997" y="5167165"/>
          <a:ext cx="3378728" cy="457200"/>
        </p:xfrm>
        <a:graphic>
          <a:graphicData uri="http://schemas.openxmlformats.org/drawingml/2006/table">
            <a:tbl>
              <a:tblPr/>
              <a:tblGrid>
                <a:gridCol w="3378728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Multi-Photon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Mode: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Comic Sans MS" charset="0"/>
                        <a:ea typeface="ＭＳ Ｐゴシック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Group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183349"/>
              </p:ext>
            </p:extLst>
          </p:nvPr>
        </p:nvGraphicFramePr>
        <p:xfrm>
          <a:off x="176383" y="5599425"/>
          <a:ext cx="5571094" cy="761788"/>
        </p:xfrm>
        <a:graphic>
          <a:graphicData uri="http://schemas.openxmlformats.org/drawingml/2006/table">
            <a:tbl>
              <a:tblPr/>
              <a:tblGrid>
                <a:gridCol w="5571094"/>
              </a:tblGrid>
              <a:tr h="761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- eff. independent of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bremsstrahlung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 background</a:t>
                      </a:r>
                      <a:b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 - </a:t>
                      </a:r>
                      <a:r>
                        <a:rPr kumimoji="0" 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dP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/P = 0.01 in 1 min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 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charset="0"/>
                        <a:ea typeface="ＭＳ Ｐゴシック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108620"/>
              </p:ext>
            </p:extLst>
          </p:nvPr>
        </p:nvGraphicFramePr>
        <p:xfrm>
          <a:off x="1536622" y="4273427"/>
          <a:ext cx="3733800" cy="712071"/>
        </p:xfrm>
        <a:graphic>
          <a:graphicData uri="http://schemas.openxmlformats.org/drawingml/2006/table">
            <a:tbl>
              <a:tblPr/>
              <a:tblGrid>
                <a:gridCol w="3733800"/>
              </a:tblGrid>
              <a:tr h="712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A</a:t>
                      </a:r>
                      <a:r>
                        <a:rPr kumimoji="0" lang="en-US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m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= (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I</a:t>
                      </a:r>
                      <a:r>
                        <a:rPr kumimoji="0" lang="en-US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3/2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–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 I</a:t>
                      </a:r>
                      <a:r>
                        <a:rPr kumimoji="0" lang="en-US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1/2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) /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(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I</a:t>
                      </a:r>
                      <a:r>
                        <a:rPr kumimoji="0" lang="en-US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3/2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+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 I</a:t>
                      </a:r>
                      <a:r>
                        <a:rPr kumimoji="0" lang="en-US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1/2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) </a:t>
                      </a:r>
                      <a:b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</a:b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    </a:t>
                      </a:r>
                      <a:r>
                        <a:rPr kumimoji="0" lang="en-US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=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P</a:t>
                      </a:r>
                      <a:r>
                        <a:rPr kumimoji="0" lang="en-US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P</a:t>
                      </a:r>
                      <a:r>
                        <a:rPr kumimoji="0" lang="en-US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/>
                          <a:latin typeface="Symbol" charset="0"/>
                          <a:ea typeface="ＭＳ Ｐゴシック" charset="0"/>
                        </a:rPr>
                        <a:t>l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A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p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;       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A</a:t>
                      </a:r>
                      <a:r>
                        <a:rPr kumimoji="0" lang="en-US" sz="200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p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charset="0"/>
                          <a:ea typeface="ＭＳ Ｐゴシック" charset="0"/>
                        </a:rPr>
                        <a:t>=0.184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pic>
        <p:nvPicPr>
          <p:cNvPr id="15" name="Picture 27" descr="multi-photon-mod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717" y="4329818"/>
            <a:ext cx="3052899" cy="183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 rot="21000000">
            <a:off x="1428055" y="2958269"/>
            <a:ext cx="5396244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glow rad="101600">
              <a:schemeClr val="bg1">
                <a:lumMod val="85000"/>
                <a:alpha val="75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solidFill>
                  <a:srgbClr val="FF00FF"/>
                </a:solidFill>
              </a:rPr>
              <a:t>Result:</a:t>
            </a:r>
            <a:endParaRPr lang="en-US" sz="2000" u="sng" dirty="0">
              <a:solidFill>
                <a:srgbClr val="FF00FF"/>
              </a:solidFill>
            </a:endParaRPr>
          </a:p>
          <a:p>
            <a:r>
              <a:rPr lang="en-US" sz="2000" dirty="0" smtClean="0"/>
              <a:t>Have achieved 1.4% uncertainty at HERA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15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agger-fixed-array-v3-ba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9184" y="1552089"/>
            <a:ext cx="3915043" cy="457794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 Q</a:t>
            </a:r>
            <a:r>
              <a:rPr lang="en-US" baseline="30000" dirty="0" smtClean="0"/>
              <a:t>2</a:t>
            </a:r>
            <a:r>
              <a:rPr lang="en-US" dirty="0" smtClean="0"/>
              <a:t>-tagger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762000"/>
            <a:ext cx="7466890" cy="2001189"/>
          </a:xfrm>
        </p:spPr>
        <p:txBody>
          <a:bodyPr/>
          <a:lstStyle/>
          <a:p>
            <a:pPr marL="285750" indent="-285750">
              <a:buNone/>
            </a:pP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/>
              <a:t>detect low Q</a:t>
            </a:r>
            <a:r>
              <a:rPr lang="en-US" baseline="30000" dirty="0"/>
              <a:t>2</a:t>
            </a:r>
            <a:r>
              <a:rPr lang="en-US" dirty="0"/>
              <a:t> scattered electrons </a:t>
            </a:r>
            <a:endParaRPr lang="en-US" dirty="0" smtClean="0"/>
          </a:p>
          <a:p>
            <a:pPr marL="857250" lvl="2" indent="0">
              <a:buNone/>
            </a:pPr>
            <a:r>
              <a:rPr lang="en-US" dirty="0" err="1" smtClean="0">
                <a:sym typeface="Wingdings"/>
              </a:rPr>
              <a:t></a:t>
            </a:r>
            <a:r>
              <a:rPr lang="en-US" dirty="0" smtClean="0">
                <a:sym typeface="Wingdings"/>
              </a:rPr>
              <a:t> quasi</a:t>
            </a:r>
            <a:r>
              <a:rPr lang="en-US" dirty="0">
                <a:sym typeface="Wingdings"/>
              </a:rPr>
              <a:t>-real </a:t>
            </a:r>
            <a:r>
              <a:rPr lang="en-US" dirty="0" err="1">
                <a:sym typeface="Wingdings"/>
              </a:rPr>
              <a:t>photoproduction</a:t>
            </a: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physics</a:t>
            </a:r>
          </a:p>
          <a:p>
            <a:pPr lvl="1"/>
            <a:r>
              <a:rPr lang="en-US" dirty="0" smtClean="0">
                <a:sym typeface="Wingdings"/>
              </a:rPr>
              <a:t>design could follow the Hall-D tagger design</a:t>
            </a:r>
          </a:p>
          <a:p>
            <a:pPr lvl="2"/>
            <a:r>
              <a:rPr lang="en-US" dirty="0" smtClean="0">
                <a:sym typeface="Wingdings"/>
              </a:rPr>
              <a:t>pileup can be avoided by fine segmentation of tagger detectors</a:t>
            </a:r>
            <a:endParaRPr lang="en-US" dirty="0">
              <a:sym typeface="Wingding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43</a:t>
            </a:fld>
            <a:endParaRPr lang="en-US" altLang="ja-JP"/>
          </a:p>
        </p:txBody>
      </p:sp>
      <p:grpSp>
        <p:nvGrpSpPr>
          <p:cNvPr id="9" name="Group 8"/>
          <p:cNvGrpSpPr/>
          <p:nvPr/>
        </p:nvGrpSpPr>
        <p:grpSpPr>
          <a:xfrm>
            <a:off x="-52906" y="3071990"/>
            <a:ext cx="5421840" cy="2181225"/>
            <a:chOff x="3153835" y="3156656"/>
            <a:chExt cx="5421840" cy="218122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/>
            <a:srcRect l="33109"/>
            <a:stretch/>
          </p:blipFill>
          <p:spPr>
            <a:xfrm>
              <a:off x="3217333" y="3156656"/>
              <a:ext cx="5358342" cy="218122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153835" y="4487340"/>
              <a:ext cx="1468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e’-detector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87583" y="3365503"/>
              <a:ext cx="867834" cy="24341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cxnSp>
        <p:nvCxnSpPr>
          <p:cNvPr id="11" name="Straight Arrow Connector 10"/>
          <p:cNvCxnSpPr/>
          <p:nvPr/>
        </p:nvCxnSpPr>
        <p:spPr bwMode="auto">
          <a:xfrm flipV="1">
            <a:off x="4540234" y="1612191"/>
            <a:ext cx="4021666" cy="3951111"/>
          </a:xfrm>
          <a:prstGeom prst="straightConnector1">
            <a:avLst/>
          </a:prstGeom>
          <a:solidFill>
            <a:srgbClr val="DDDDDD"/>
          </a:solidFill>
          <a:ln w="444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350235" y="1202969"/>
            <a:ext cx="4915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Pct val="100000"/>
            </a:pP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Symbol" charset="2"/>
              </a:rPr>
              <a:t>E</a:t>
            </a:r>
            <a:r>
              <a:rPr lang="en-US" sz="2400" baseline="-25000" dirty="0" err="1" smtClean="0">
                <a:latin typeface="+mn-lt"/>
                <a:cs typeface="Symbol" charset="2"/>
              </a:rPr>
              <a:t>e</a:t>
            </a:r>
            <a:endParaRPr lang="en-US" sz="2400" baseline="-25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Symbol" charset="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84263" y="5228167"/>
            <a:ext cx="3470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Array of Scintillators</a:t>
            </a:r>
          </a:p>
          <a:p>
            <a:pPr algn="r"/>
            <a:r>
              <a:rPr lang="en-US" dirty="0" smtClean="0"/>
              <a:t>very finely spaced</a:t>
            </a:r>
          </a:p>
          <a:p>
            <a:pPr algn="r"/>
            <a:r>
              <a:rPr lang="en-US" dirty="0" smtClean="0"/>
              <a:t>might need less segmentation</a:t>
            </a:r>
          </a:p>
          <a:p>
            <a:pPr algn="r"/>
            <a:r>
              <a:rPr lang="en-US" dirty="0" smtClean="0"/>
              <a:t>Scintillator </a:t>
            </a:r>
            <a:r>
              <a:rPr lang="en-US" dirty="0" smtClean="0">
                <a:sym typeface="Wingdings"/>
              </a:rPr>
              <a:t> Calorimeter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10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3962"/>
            <a:ext cx="9144000" cy="502443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Rectangle 2"/>
          <p:cNvSpPr/>
          <p:nvPr/>
        </p:nvSpPr>
        <p:spPr>
          <a:xfrm>
            <a:off x="3048000" y="4666701"/>
            <a:ext cx="5105400" cy="667299"/>
          </a:xfrm>
          <a:prstGeom prst="rect">
            <a:avLst/>
          </a:prstGeom>
          <a:solidFill>
            <a:srgbClr val="008000">
              <a:alpha val="34902"/>
            </a:srgb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just">
              <a:lnSpc>
                <a:spcPts val="2200"/>
              </a:lnSpc>
            </a:pPr>
            <a:r>
              <a:rPr lang="en-US" sz="2400" b="1" cap="none" spc="0" dirty="0" smtClean="0">
                <a:ln>
                  <a:prstDash val="solid"/>
                </a:ln>
                <a:solidFill>
                  <a:srgbClr val="6633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 Narrow"/>
                <a:cs typeface="Arial Narrow"/>
              </a:rPr>
              <a:t>With the 10 mrad crossing angle, we need Crab Cavities at proper locations.</a:t>
            </a:r>
            <a:endParaRPr lang="en-US" sz="2400" b="1" cap="none" spc="0" dirty="0">
              <a:ln>
                <a:prstDash val="solid"/>
              </a:ln>
              <a:solidFill>
                <a:srgbClr val="6633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ial Narrow"/>
              <a:cs typeface="Arial Narrow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66800" y="1369953"/>
            <a:ext cx="5181600" cy="12353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>
              <a:lnSpc>
                <a:spcPts val="2200"/>
              </a:lnSpc>
            </a:pPr>
            <a:r>
              <a:rPr lang="en-US" sz="2400" b="1" dirty="0" smtClean="0">
                <a:ln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 Narrow"/>
                <a:cs typeface="Arial Narrow"/>
              </a:rPr>
              <a:t>Philosophy: look to detect forward</a:t>
            </a:r>
          </a:p>
          <a:p>
            <a:pPr algn="r">
              <a:lnSpc>
                <a:spcPts val="2200"/>
              </a:lnSpc>
            </a:pPr>
            <a:r>
              <a:rPr lang="en-US" sz="2400" b="1" dirty="0" smtClean="0">
                <a:ln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 Narrow"/>
                <a:cs typeface="Arial Narrow"/>
              </a:rPr>
              <a:t> particles in the warm section</a:t>
            </a:r>
          </a:p>
          <a:p>
            <a:pPr algn="r">
              <a:lnSpc>
                <a:spcPts val="2200"/>
              </a:lnSpc>
            </a:pPr>
            <a:r>
              <a:rPr lang="en-US" sz="2400" b="1" dirty="0" smtClean="0">
                <a:ln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 Narrow"/>
                <a:cs typeface="Arial Narrow"/>
              </a:rPr>
              <a:t>between the IR magnets</a:t>
            </a:r>
          </a:p>
          <a:p>
            <a:pPr algn="r">
              <a:lnSpc>
                <a:spcPts val="2200"/>
              </a:lnSpc>
            </a:pPr>
            <a:r>
              <a:rPr lang="en-US" sz="2400" b="1" dirty="0" smtClean="0">
                <a:ln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 Narrow"/>
                <a:cs typeface="Arial Narrow"/>
              </a:rPr>
              <a:t>and Crab Cavities.</a:t>
            </a:r>
            <a:endParaRPr lang="en-US" sz="2400" b="1" cap="none" spc="0" dirty="0">
              <a:ln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ial Narrow"/>
              <a:cs typeface="Arial Narrow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4400" y="3048000"/>
            <a:ext cx="1219200" cy="3851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lnSpc>
                <a:spcPts val="2200"/>
              </a:lnSpc>
            </a:pPr>
            <a:r>
              <a:rPr lang="en-US" sz="2000" b="1" dirty="0" smtClean="0">
                <a:ln>
                  <a:prstDash val="solid"/>
                </a:ln>
                <a:solidFill>
                  <a:schemeClr val="bg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225 MHz</a:t>
            </a:r>
            <a:endParaRPr lang="en-US" sz="2000" b="1" cap="none" spc="0" dirty="0">
              <a:ln>
                <a:prstDash val="solid"/>
              </a:ln>
              <a:solidFill>
                <a:schemeClr val="bg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5000" y="3077210"/>
            <a:ext cx="1219200" cy="6565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>
              <a:lnSpc>
                <a:spcPts val="2200"/>
              </a:lnSpc>
            </a:pPr>
            <a:r>
              <a:rPr lang="en-US" sz="2000" b="1" dirty="0" smtClean="0">
                <a:ln>
                  <a:prstDash val="solid"/>
                </a:ln>
                <a:solidFill>
                  <a:schemeClr val="bg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450 &amp; 676 MHz</a:t>
            </a:r>
            <a:endParaRPr lang="en-US" sz="2000" b="1" cap="none" spc="0" dirty="0">
              <a:ln>
                <a:prstDash val="solid"/>
              </a:ln>
              <a:solidFill>
                <a:schemeClr val="bg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29400" y="3048000"/>
            <a:ext cx="1219200" cy="6565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lnSpc>
                <a:spcPts val="2200"/>
              </a:lnSpc>
            </a:pPr>
            <a:r>
              <a:rPr lang="en-US" sz="2000" b="1" dirty="0" smtClean="0">
                <a:ln>
                  <a:prstDash val="solid"/>
                </a:ln>
                <a:solidFill>
                  <a:schemeClr val="bg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450 &amp; 676 MHz</a:t>
            </a:r>
            <a:endParaRPr lang="en-US" sz="2000" b="1" cap="none" spc="0" dirty="0">
              <a:ln>
                <a:prstDash val="solid"/>
              </a:ln>
              <a:solidFill>
                <a:schemeClr val="bg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20000" y="3429000"/>
            <a:ext cx="1219200" cy="3851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lnSpc>
                <a:spcPts val="2200"/>
              </a:lnSpc>
            </a:pPr>
            <a:r>
              <a:rPr lang="en-US" sz="2000" b="1" dirty="0" smtClean="0">
                <a:ln>
                  <a:prstDash val="solid"/>
                </a:ln>
                <a:solidFill>
                  <a:schemeClr val="bg1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225 MHz</a:t>
            </a:r>
            <a:endParaRPr lang="en-US" sz="2000" b="1" cap="none" spc="0" dirty="0">
              <a:ln>
                <a:prstDash val="solid"/>
              </a:ln>
              <a:solidFill>
                <a:schemeClr val="bg1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Title 4"/>
          <p:cNvSpPr txBox="1">
            <a:spLocks/>
          </p:cNvSpPr>
          <p:nvPr/>
        </p:nvSpPr>
        <p:spPr bwMode="auto">
          <a:xfrm>
            <a:off x="762000" y="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0" cap="all" spc="0" normalizeH="0" baseline="0" noProof="0" dirty="0" smtClean="0">
                <a:ln w="0"/>
                <a:solidFill>
                  <a:srgbClr val="0000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  <a:reflection blurRad="12700" stA="50000" endPos="50000" dist="5000" dir="5400000" sy="-100000" rotWithShape="0"/>
                </a:effectLst>
                <a:uLnTx/>
                <a:uFillTx/>
                <a:latin typeface="Comic Sans MS Bold"/>
                <a:ea typeface="+mj-ea"/>
                <a:cs typeface="Comic Sans MS Bold"/>
              </a:rPr>
              <a:t>IR Design Overview</a:t>
            </a:r>
            <a:endParaRPr kumimoji="0" lang="en-US" sz="2800" b="1" i="1" u="none" strike="noStrike" kern="0" cap="all" spc="0" normalizeH="0" baseline="0" noProof="0" dirty="0">
              <a:ln w="0"/>
              <a:solidFill>
                <a:srgbClr val="0000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  <a:reflection blurRad="12700" stA="50000" endPos="50000" dist="5000" dir="5400000" sy="-100000" rotWithShape="0"/>
              </a:effectLst>
              <a:uLnTx/>
              <a:uFillTx/>
              <a:latin typeface="Comic Sans MS Bold"/>
              <a:ea typeface="+mj-ea"/>
              <a:cs typeface="Comic Sans MS Bold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6285" y="47033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By Brett Parker</a:t>
            </a:r>
            <a:endParaRPr lang="en-US" sz="2000" u="sng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78B1-1B8B-1E49-8C17-9FA8E63349F3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3562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753" y="1065885"/>
            <a:ext cx="4655183" cy="3886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05" y="5071694"/>
            <a:ext cx="7153517" cy="11524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980178"/>
            <a:ext cx="4267200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600" dirty="0" smtClean="0">
                <a:solidFill>
                  <a:srgbClr val="33CCFF"/>
                </a:solidFill>
              </a:rPr>
              <a:t> </a:t>
            </a: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IR symmetric optics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33CCFF"/>
                </a:solidFill>
                <a:latin typeface="Arial Narrow"/>
                <a:cs typeface="Arial Narrow"/>
              </a:rPr>
              <a:t> </a:t>
            </a: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180⁰ phase between the</a:t>
            </a:r>
          </a:p>
          <a:p>
            <a:pPr>
              <a:spcAft>
                <a:spcPts val="800"/>
              </a:spcAft>
            </a:pPr>
            <a:r>
              <a:rPr lang="en-US" sz="2200" dirty="0">
                <a:solidFill>
                  <a:srgbClr val="33CCFF"/>
                </a:solidFill>
                <a:latin typeface="Arial Narrow"/>
                <a:cs typeface="Arial Narrow"/>
              </a:rPr>
              <a:t> </a:t>
            </a: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   cavities (forward / rear)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 Clears </a:t>
            </a:r>
            <a:r>
              <a:rPr lang="en-US" sz="2200" dirty="0" err="1" smtClean="0">
                <a:solidFill>
                  <a:srgbClr val="33CCFF"/>
                </a:solidFill>
                <a:latin typeface="Arial Narrow"/>
                <a:cs typeface="Arial Narrow"/>
              </a:rPr>
              <a:t>e</a:t>
            </a: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-beam &amp; </a:t>
            </a:r>
            <a:r>
              <a:rPr lang="en-US" sz="2200" dirty="0" err="1" smtClean="0">
                <a:solidFill>
                  <a:srgbClr val="33CCFF"/>
                </a:solidFill>
                <a:latin typeface="Arial Narrow"/>
                <a:cs typeface="Arial Narrow"/>
              </a:rPr>
              <a:t>synrad</a:t>
            </a: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 fan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 Minimize warm-to-cold</a:t>
            </a:r>
          </a:p>
          <a:p>
            <a:pPr>
              <a:lnSpc>
                <a:spcPts val="2400"/>
              </a:lnSpc>
            </a:pP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    transitions by incorporating</a:t>
            </a:r>
          </a:p>
          <a:p>
            <a:pPr>
              <a:lnSpc>
                <a:spcPts val="2400"/>
              </a:lnSpc>
              <a:spcAft>
                <a:spcPts val="800"/>
              </a:spcAft>
            </a:pP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    closest cold quad doublets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 Re-use RHIC  quadrupoles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33CCFF"/>
                </a:solidFill>
                <a:latin typeface="Arial Narrow"/>
                <a:cs typeface="Arial Narrow"/>
              </a:rPr>
              <a:t> </a:t>
            </a: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Two sections (don’t make</a:t>
            </a:r>
          </a:p>
          <a:p>
            <a:pPr>
              <a:lnSpc>
                <a:spcPts val="2400"/>
              </a:lnSpc>
            </a:pPr>
            <a:r>
              <a:rPr lang="en-US" sz="2200" dirty="0" smtClean="0">
                <a:solidFill>
                  <a:srgbClr val="33CCFF"/>
                </a:solidFill>
                <a:latin typeface="Arial Narrow"/>
                <a:cs typeface="Arial Narrow"/>
              </a:rPr>
              <a:t>     CC cryostats too long)</a:t>
            </a:r>
            <a:endParaRPr lang="en-US" sz="2200" dirty="0">
              <a:solidFill>
                <a:srgbClr val="33CCFF"/>
              </a:solidFill>
              <a:latin typeface="Arial Narrow"/>
              <a:cs typeface="Arial Narrow"/>
            </a:endParaRPr>
          </a:p>
        </p:txBody>
      </p:sp>
      <p:sp>
        <p:nvSpPr>
          <p:cNvPr id="9" name="TextBox 8"/>
          <p:cNvSpPr txBox="1"/>
          <p:nvPr/>
        </p:nvSpPr>
        <p:spPr>
          <a:xfrm rot="20473939">
            <a:off x="6354089" y="3679398"/>
            <a:ext cx="2118399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50" dirty="0" smtClean="0">
                <a:solidFill>
                  <a:schemeClr val="tx1">
                    <a:lumMod val="50000"/>
                  </a:schemeClr>
                </a:solidFill>
              </a:rPr>
              <a:t>Zeroth order optics that</a:t>
            </a:r>
            <a:r>
              <a:rPr lang="en-US" sz="1400" dirty="0" smtClean="0">
                <a:solidFill>
                  <a:schemeClr val="tx1">
                    <a:lumMod val="50000"/>
                  </a:schemeClr>
                </a:solidFill>
              </a:rPr>
              <a:t> will soon be revised - B.P.</a:t>
            </a:r>
            <a:endParaRPr lang="en-US" sz="1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" name="Title 4"/>
          <p:cNvSpPr txBox="1">
            <a:spLocks/>
          </p:cNvSpPr>
          <p:nvPr/>
        </p:nvSpPr>
        <p:spPr bwMode="auto">
          <a:xfrm>
            <a:off x="762000" y="0"/>
            <a:ext cx="838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0" cap="all" spc="0" normalizeH="0" baseline="0" noProof="0" dirty="0" smtClean="0">
                <a:ln w="0"/>
                <a:solidFill>
                  <a:srgbClr val="0000FF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  <a:reflection blurRad="12700" stA="50000" endPos="50000" dist="5000" dir="5400000" sy="-100000" rotWithShape="0"/>
                </a:effectLst>
                <a:uLnTx/>
                <a:uFillTx/>
                <a:latin typeface="Comic Sans MS Bold"/>
                <a:ea typeface="+mj-ea"/>
                <a:cs typeface="Comic Sans MS Bold"/>
              </a:rPr>
              <a:t>IR Design Overview</a:t>
            </a:r>
            <a:endParaRPr kumimoji="0" lang="en-US" sz="2800" b="1" i="1" u="none" strike="noStrike" kern="0" cap="all" spc="0" normalizeH="0" baseline="0" noProof="0" dirty="0">
              <a:ln w="0"/>
              <a:solidFill>
                <a:srgbClr val="0000FF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  <a:reflection blurRad="12700" stA="50000" endPos="50000" dist="5000" dir="5400000" sy="-100000" rotWithShape="0"/>
              </a:effectLst>
              <a:uLnTx/>
              <a:uFillTx/>
              <a:latin typeface="Comic Sans MS Bold"/>
              <a:ea typeface="+mj-ea"/>
              <a:cs typeface="Comic Sans MS Bold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278B1-1B8B-1E49-8C17-9FA8E63349F3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76285" y="470330"/>
            <a:ext cx="2198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/>
              <a:t>By Brett Parker</a:t>
            </a:r>
            <a:endParaRPr lang="en-US" sz="2000" u="sng" dirty="0"/>
          </a:p>
        </p:txBody>
      </p:sp>
      <p:sp>
        <p:nvSpPr>
          <p:cNvPr id="17" name="Rectangle 16"/>
          <p:cNvSpPr/>
          <p:nvPr/>
        </p:nvSpPr>
        <p:spPr>
          <a:xfrm>
            <a:off x="1173561" y="5208447"/>
            <a:ext cx="1824953" cy="399952"/>
          </a:xfrm>
          <a:prstGeom prst="rect">
            <a:avLst/>
          </a:prstGeom>
          <a:solidFill>
            <a:srgbClr val="F4FDFF"/>
          </a:solidFill>
        </p:spPr>
        <p:txBody>
          <a:bodyPr wrap="square" lIns="91283" tIns="45642" rIns="91283" bIns="45642">
            <a:spAutoFit/>
          </a:bodyPr>
          <a:lstStyle/>
          <a:p>
            <a:r>
              <a:rPr lang="en-US" sz="2000" u="sng" dirty="0" smtClean="0"/>
              <a:t>CAD drawing</a:t>
            </a:r>
            <a:endParaRPr lang="en-US" sz="2000" u="sng" dirty="0"/>
          </a:p>
        </p:txBody>
      </p:sp>
    </p:spTree>
    <p:extLst>
      <p:ext uri="{BB962C8B-B14F-4D97-AF65-F5344CB8AC3E}">
        <p14:creationId xmlns:p14="http://schemas.microsoft.com/office/powerpoint/2010/main" val="640307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A.Kiselev</a:t>
            </a:r>
            <a:endParaRPr lang="ru-RU">
              <a:latin typeface="Tahoma" pitchFamily="-84" charset="0"/>
            </a:endParaRPr>
          </a:p>
        </p:txBody>
      </p:sp>
      <p:sp>
        <p:nvSpPr>
          <p:cNvPr id="512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Tahoma" pitchFamily="-84" charset="0"/>
              </a:rPr>
              <a:t>Physics department seminar, Mar 25 2014, BNL</a:t>
            </a:r>
            <a:endParaRPr lang="ru-RU">
              <a:latin typeface="Tahoma" pitchFamily="-8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-1" y="4103630"/>
            <a:ext cx="9348311" cy="134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>
            <a:prstTxWarp prst="textNoShape">
              <a:avLst/>
            </a:prstTxWarp>
          </a:bodyPr>
          <a:lstStyle/>
          <a:p>
            <a:pPr marL="342328" indent="-342328">
              <a:spcBef>
                <a:spcPct val="20000"/>
              </a:spcBef>
              <a:buClr>
                <a:srgbClr val="80057A"/>
              </a:buClr>
              <a:buSzPct val="70000"/>
              <a:buFont typeface="Wingdings" pitchFamily="-84" charset="2"/>
              <a:buChar char="n"/>
            </a:pPr>
            <a:r>
              <a:rPr lang="en-US" sz="2400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Direct import of CAD files</a:t>
            </a:r>
          </a:p>
          <a:p>
            <a:pPr marL="342328" indent="-342328">
              <a:spcBef>
                <a:spcPct val="20000"/>
              </a:spcBef>
              <a:buClr>
                <a:srgbClr val="80057A"/>
              </a:buClr>
              <a:buSzPct val="70000"/>
              <a:buFont typeface="Wingdings" pitchFamily="-84" charset="2"/>
              <a:buChar char="n"/>
            </a:pPr>
            <a:r>
              <a:rPr lang="en-US" sz="2400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Magnetic field import</a:t>
            </a:r>
          </a:p>
          <a:p>
            <a:pPr marL="342328" indent="-342328">
              <a:spcBef>
                <a:spcPct val="20000"/>
              </a:spcBef>
              <a:buClr>
                <a:srgbClr val="80057A"/>
              </a:buClr>
              <a:buSzPct val="70000"/>
              <a:buFont typeface="Wingdings" pitchFamily="-84" charset="2"/>
              <a:buChar char="n"/>
            </a:pPr>
            <a:r>
              <a:rPr lang="en-US" sz="2400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Detector implementation: Roman pots, ZDC, </a:t>
            </a:r>
            <a:r>
              <a:rPr lang="en-US" sz="2400" dirty="0" err="1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Lumi</a:t>
            </a:r>
            <a:r>
              <a:rPr lang="en-US" sz="2400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 monitor, </a:t>
            </a:r>
            <a:r>
              <a:rPr lang="en-US" sz="2400" dirty="0" err="1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e-Polarimeter</a:t>
            </a:r>
            <a:r>
              <a:rPr lang="en-US" sz="2400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  </a:t>
            </a:r>
            <a:r>
              <a:rPr lang="ru-RU" sz="2400" dirty="0" smtClean="0">
                <a:solidFill>
                  <a:srgbClr val="1F497D"/>
                </a:solidFill>
                <a:latin typeface="Arial Narrow"/>
                <a:ea typeface="ＭＳ Ｐゴシック" pitchFamily="-84" charset="-128"/>
                <a:cs typeface="Arial Narrow"/>
              </a:rPr>
              <a:t> </a:t>
            </a:r>
            <a:endParaRPr lang="en-US" sz="2400" dirty="0">
              <a:solidFill>
                <a:srgbClr val="1F497D"/>
              </a:solidFill>
              <a:latin typeface="Arial Narrow"/>
              <a:ea typeface="ＭＳ Ｐゴシック" pitchFamily="-84" charset="-128"/>
              <a:cs typeface="Arial Narrow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02675" y="6160900"/>
            <a:ext cx="3048000" cy="399952"/>
          </a:xfrm>
          <a:prstGeom prst="rect">
            <a:avLst/>
          </a:prstGeom>
        </p:spPr>
        <p:txBody>
          <a:bodyPr wrap="square" lIns="91283" tIns="45642" rIns="91283" bIns="45642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</a:rPr>
              <a:t>-&gt; work in progress … 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0253" y="3480442"/>
            <a:ext cx="3048000" cy="584618"/>
          </a:xfrm>
          <a:prstGeom prst="rect">
            <a:avLst/>
          </a:prstGeom>
        </p:spPr>
        <p:txBody>
          <a:bodyPr wrap="square" lIns="91283" tIns="45642" rIns="91283" bIns="45642">
            <a:spAutoFit/>
          </a:bodyPr>
          <a:lstStyle/>
          <a:p>
            <a:r>
              <a:rPr lang="en-US" sz="3200" u="sng" dirty="0" smtClean="0">
                <a:solidFill>
                  <a:srgbClr val="008000"/>
                </a:solidFill>
              </a:rPr>
              <a:t>Goals: </a:t>
            </a:r>
            <a:endParaRPr lang="en-US" sz="3200" u="sng" dirty="0">
              <a:solidFill>
                <a:srgbClr val="008000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46</a:t>
            </a:fld>
            <a:endParaRPr lang="ru-RU" dirty="0"/>
          </a:p>
        </p:txBody>
      </p:sp>
      <p:sp>
        <p:nvSpPr>
          <p:cNvPr id="13" name="Title 4"/>
          <p:cNvSpPr>
            <a:spLocks noGrp="1"/>
          </p:cNvSpPr>
          <p:nvPr>
            <p:ph type="title"/>
          </p:nvPr>
        </p:nvSpPr>
        <p:spPr>
          <a:xfrm>
            <a:off x="762000" y="0"/>
            <a:ext cx="8382000" cy="609600"/>
          </a:xfrm>
        </p:spPr>
        <p:txBody>
          <a:bodyPr/>
          <a:lstStyle/>
          <a:p>
            <a:r>
              <a:rPr lang="en-US" dirty="0" smtClean="0"/>
              <a:t>IR </a:t>
            </a:r>
            <a:r>
              <a:rPr lang="en-US" dirty="0" err="1" smtClean="0"/>
              <a:t>DesigN</a:t>
            </a:r>
            <a:r>
              <a:rPr lang="en-US" dirty="0" smtClean="0"/>
              <a:t> in </a:t>
            </a:r>
            <a:r>
              <a:rPr lang="en-US" dirty="0" err="1" smtClean="0">
                <a:latin typeface="Comic Sans MS"/>
                <a:ea typeface="ＭＳ Ｐゴシック" pitchFamily="-84" charset="-128"/>
                <a:cs typeface="Comic Sans MS"/>
              </a:rPr>
              <a:t>EicRooT</a:t>
            </a:r>
            <a:r>
              <a:rPr lang="en-US" dirty="0" smtClean="0">
                <a:latin typeface="Comic Sans MS"/>
                <a:ea typeface="ＭＳ Ｐゴシック" pitchFamily="-84" charset="-128"/>
                <a:cs typeface="Comic Sans MS"/>
              </a:rPr>
              <a:t> framework</a:t>
            </a: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14" name="Picture 13" descr="ir-cut.png"/>
          <p:cNvPicPr>
            <a:picLocks noChangeAspect="1"/>
          </p:cNvPicPr>
          <p:nvPr/>
        </p:nvPicPr>
        <p:blipFill>
          <a:blip r:embed="rId2"/>
          <a:srcRect l="12000" t="45437" r="1125" b="2796"/>
          <a:stretch>
            <a:fillRect/>
          </a:stretch>
        </p:blipFill>
        <p:spPr>
          <a:xfrm>
            <a:off x="317490" y="602813"/>
            <a:ext cx="8523739" cy="2724771"/>
          </a:xfrm>
          <a:prstGeom prst="rect">
            <a:avLst/>
          </a:prstGeom>
        </p:spPr>
      </p:pic>
      <p:pic>
        <p:nvPicPr>
          <p:cNvPr id="15" name="Picture 14" descr="ir-long.png"/>
          <p:cNvPicPr>
            <a:picLocks noChangeAspect="1"/>
          </p:cNvPicPr>
          <p:nvPr/>
        </p:nvPicPr>
        <p:blipFill>
          <a:blip r:embed="rId3"/>
          <a:srcRect l="3750" t="48233" r="3000" b="41243"/>
          <a:stretch>
            <a:fillRect/>
          </a:stretch>
        </p:blipFill>
        <p:spPr>
          <a:xfrm>
            <a:off x="319382" y="5552708"/>
            <a:ext cx="8526780" cy="516428"/>
          </a:xfrm>
          <a:prstGeom prst="rect">
            <a:avLst/>
          </a:prstGeom>
        </p:spPr>
      </p:pic>
      <p:pic>
        <p:nvPicPr>
          <p:cNvPr id="17" name="Picture 16" descr="ir-part.png"/>
          <p:cNvPicPr>
            <a:picLocks noChangeAspect="1"/>
          </p:cNvPicPr>
          <p:nvPr/>
        </p:nvPicPr>
        <p:blipFill>
          <a:blip r:embed="rId4"/>
          <a:srcRect l="5250" t="34951" r="4500" b="30058"/>
          <a:stretch>
            <a:fillRect/>
          </a:stretch>
        </p:blipFill>
        <p:spPr>
          <a:xfrm>
            <a:off x="3590867" y="3571254"/>
            <a:ext cx="5263650" cy="109475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665980" y="3667659"/>
            <a:ext cx="2213461" cy="338397"/>
          </a:xfrm>
          <a:prstGeom prst="rect">
            <a:avLst/>
          </a:prstGeom>
          <a:solidFill>
            <a:srgbClr val="F4FDFF"/>
          </a:solidFill>
        </p:spPr>
        <p:txBody>
          <a:bodyPr wrap="square" lIns="91283" tIns="45642" rIns="91283" bIns="45642">
            <a:spAutoFit/>
          </a:bodyPr>
          <a:lstStyle/>
          <a:p>
            <a:r>
              <a:rPr lang="en-US" sz="1600" u="sng" dirty="0" smtClean="0"/>
              <a:t>ROOT event display</a:t>
            </a:r>
            <a:endParaRPr lang="en-US" sz="1600" u="sng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 anchor="b">
            <a:prstTxWarp prst="textNoShape">
              <a:avLst/>
            </a:prstTxWarp>
          </a:bodyPr>
          <a:lstStyle/>
          <a:p>
            <a:pPr algn="ctr"/>
            <a:r>
              <a:rPr lang="en-US" sz="5400" i="1" u="sng" dirty="0" smtClean="0">
                <a:solidFill>
                  <a:srgbClr val="3B7BBF"/>
                </a:solidFill>
                <a:latin typeface="Comic Sans MS Bold"/>
                <a:cs typeface="Comic Sans MS Bold"/>
              </a:rPr>
              <a:t>Summary</a:t>
            </a:r>
            <a:endParaRPr lang="en-US" sz="5400" i="1" u="sng" dirty="0">
              <a:solidFill>
                <a:srgbClr val="3B7BBF"/>
              </a:solidFill>
              <a:latin typeface="Comic Sans MS Bold"/>
              <a:cs typeface="Comic Sans MS Bold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47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Physics department seminar, Mar 25 2014, BNL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SUmmary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562114"/>
            <a:ext cx="9144000" cy="4870197"/>
          </a:xfrm>
        </p:spPr>
        <p:txBody>
          <a:bodyPr/>
          <a:lstStyle/>
          <a:p>
            <a:r>
              <a:rPr lang="en-US" sz="2000" dirty="0" smtClean="0"/>
              <a:t>Established and documented requirements from physics on the detector and IR design</a:t>
            </a:r>
          </a:p>
          <a:p>
            <a:pPr lvl="1"/>
            <a:r>
              <a:rPr lang="en-US" sz="1800" dirty="0">
                <a:hlinkClick r:id="rId2"/>
              </a:rPr>
              <a:t>https://wiki.bnl.gov/eic/index.php/</a:t>
            </a:r>
            <a:r>
              <a:rPr lang="en-US" sz="1800" dirty="0" smtClean="0">
                <a:hlinkClick r:id="rId2"/>
              </a:rPr>
              <a:t>Detector_Design_Requirements</a:t>
            </a:r>
            <a:endParaRPr lang="en-US" sz="1800" dirty="0" smtClean="0"/>
          </a:p>
          <a:p>
            <a:pPr lvl="1"/>
            <a:r>
              <a:rPr lang="en-US" sz="1800" dirty="0">
                <a:hlinkClick r:id="rId3"/>
              </a:rPr>
              <a:t>https://wiki.bnl.gov/eic/index.php/IR_Design_Requirements</a:t>
            </a:r>
            <a:endParaRPr lang="en-US" sz="1800" dirty="0" smtClean="0"/>
          </a:p>
          <a:p>
            <a:r>
              <a:rPr lang="en-US" sz="2000" dirty="0" smtClean="0"/>
              <a:t>Performed design studies on a model </a:t>
            </a:r>
            <a:r>
              <a:rPr lang="en-US" sz="2000" dirty="0" err="1" smtClean="0"/>
              <a:t>eRHIC</a:t>
            </a:r>
            <a:r>
              <a:rPr lang="en-US" sz="2000" dirty="0" smtClean="0"/>
              <a:t> detector</a:t>
            </a:r>
          </a:p>
          <a:p>
            <a:pPr lvl="1"/>
            <a:r>
              <a:rPr lang="en-US" sz="1800" dirty="0" smtClean="0"/>
              <a:t>tracker</a:t>
            </a:r>
          </a:p>
          <a:p>
            <a:pPr lvl="1"/>
            <a:r>
              <a:rPr lang="en-US" sz="1800" dirty="0" smtClean="0"/>
              <a:t>calorimeters</a:t>
            </a:r>
          </a:p>
          <a:p>
            <a:r>
              <a:rPr lang="en-US" sz="2000" dirty="0" smtClean="0"/>
              <a:t>Working hand-in-hand with CAD to integrate into the IR design</a:t>
            </a:r>
          </a:p>
          <a:p>
            <a:pPr lvl="1"/>
            <a:r>
              <a:rPr lang="en-US" sz="1800" dirty="0" smtClean="0"/>
              <a:t>Roman Pots </a:t>
            </a:r>
          </a:p>
          <a:p>
            <a:pPr lvl="1"/>
            <a:r>
              <a:rPr lang="en-US" sz="1800" dirty="0" smtClean="0"/>
              <a:t>Zero Degree Calorimeter </a:t>
            </a:r>
          </a:p>
          <a:p>
            <a:pPr lvl="1"/>
            <a:r>
              <a:rPr lang="en-US" sz="1800" dirty="0" smtClean="0"/>
              <a:t>low Q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 tagger</a:t>
            </a:r>
          </a:p>
          <a:p>
            <a:pPr lvl="1"/>
            <a:r>
              <a:rPr lang="en-US" sz="1800" dirty="0" smtClean="0"/>
              <a:t>luminosity detector</a:t>
            </a:r>
          </a:p>
          <a:p>
            <a:pPr lvl="1"/>
            <a:r>
              <a:rPr lang="en-US" sz="1800" dirty="0" smtClean="0"/>
              <a:t>electron </a:t>
            </a:r>
            <a:r>
              <a:rPr lang="en-US" sz="1800" dirty="0" err="1" smtClean="0"/>
              <a:t>polarimeter</a:t>
            </a:r>
            <a:endParaRPr lang="en-US" sz="1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2DFF1-6A7E-5841-980E-96BA788216E4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0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ChangeArrowheads="1"/>
          </p:cNvSpPr>
          <p:nvPr/>
        </p:nvSpPr>
        <p:spPr bwMode="auto">
          <a:xfrm>
            <a:off x="0" y="2057400"/>
            <a:ext cx="914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3" tIns="45642" rIns="91283" bIns="45642" anchor="b">
            <a:prstTxWarp prst="textNoShape">
              <a:avLst/>
            </a:prstTxWarp>
          </a:bodyPr>
          <a:lstStyle/>
          <a:p>
            <a:pPr algn="ctr"/>
            <a:r>
              <a:rPr lang="en-US" sz="5400" i="1" u="sng" dirty="0" smtClean="0">
                <a:solidFill>
                  <a:srgbClr val="3B7BBF"/>
                </a:solidFill>
                <a:latin typeface="Comic Sans MS Bold"/>
                <a:cs typeface="Comic Sans MS Bold"/>
              </a:rPr>
              <a:t>Backup</a:t>
            </a:r>
            <a:endParaRPr lang="en-US" sz="5400" i="1" u="sng" dirty="0">
              <a:solidFill>
                <a:srgbClr val="3B7BBF"/>
              </a:solidFill>
              <a:latin typeface="Comic Sans MS Bold"/>
              <a:cs typeface="Comic Sans MS Bold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A.Kiselev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346014-8CB8-304E-A5FA-922CBC1F60F3}" type="slidenum">
              <a:rPr lang="ru-RU" smtClean="0"/>
              <a:pPr>
                <a:defRPr/>
              </a:pPr>
              <a:t>49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Physics department seminar, Mar 25 2014, BNL</a:t>
            </a: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A.Kiselev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/>
          <a:lstStyle/>
          <a:p>
            <a:r>
              <a:rPr lang="en-US" sz="2400" dirty="0"/>
              <a:t>What is  Needed to Realize</a:t>
            </a:r>
            <a:r>
              <a:rPr lang="en-US" sz="2400" dirty="0" smtClean="0"/>
              <a:t> EIC </a:t>
            </a:r>
            <a:r>
              <a:rPr lang="en-US" sz="2400" dirty="0"/>
              <a:t>Program </a:t>
            </a:r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5</a:t>
            </a:fld>
            <a:endParaRPr lang="en-US" altLang="ja-JP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 l="3337" t="5580" r="1112" b="697"/>
          <a:stretch>
            <a:fillRect/>
          </a:stretch>
        </p:blipFill>
        <p:spPr bwMode="auto">
          <a:xfrm>
            <a:off x="6206460" y="778217"/>
            <a:ext cx="1630718" cy="127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0" descr="sidis-diagram.eps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3962" y="2856559"/>
            <a:ext cx="1696517" cy="121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7102362" y="4684609"/>
            <a:ext cx="2009967" cy="1792008"/>
            <a:chOff x="158750" y="908050"/>
            <a:chExt cx="4088843" cy="2616208"/>
          </a:xfrm>
        </p:grpSpPr>
        <p:grpSp>
          <p:nvGrpSpPr>
            <p:cNvPr id="9" name="Group 159"/>
            <p:cNvGrpSpPr>
              <a:grpSpLocks noChangeAspect="1"/>
            </p:cNvGrpSpPr>
            <p:nvPr/>
          </p:nvGrpSpPr>
          <p:grpSpPr bwMode="auto">
            <a:xfrm rot="-2865258">
              <a:off x="1467654" y="1456538"/>
              <a:ext cx="128587" cy="546105"/>
              <a:chOff x="1324" y="1002"/>
              <a:chExt cx="146" cy="462"/>
            </a:xfrm>
          </p:grpSpPr>
          <p:sp>
            <p:nvSpPr>
              <p:cNvPr id="51" name="Freeform 160"/>
              <p:cNvSpPr>
                <a:spLocks noChangeAspect="1"/>
              </p:cNvSpPr>
              <p:nvPr/>
            </p:nvSpPr>
            <p:spPr bwMode="auto">
              <a:xfrm>
                <a:off x="1326" y="1002"/>
                <a:ext cx="143" cy="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8" y="9"/>
                  </a:cxn>
                  <a:cxn ang="0">
                    <a:pos x="12" y="11"/>
                  </a:cxn>
                  <a:cxn ang="0">
                    <a:pos x="129" y="58"/>
                  </a:cxn>
                  <a:cxn ang="0">
                    <a:pos x="135" y="60"/>
                  </a:cxn>
                  <a:cxn ang="0">
                    <a:pos x="139" y="63"/>
                  </a:cxn>
                  <a:cxn ang="0">
                    <a:pos x="142" y="65"/>
                  </a:cxn>
                  <a:cxn ang="0">
                    <a:pos x="141" y="69"/>
                  </a:cxn>
                  <a:cxn ang="0">
                    <a:pos x="141" y="71"/>
                  </a:cxn>
                  <a:cxn ang="0">
                    <a:pos x="138" y="74"/>
                  </a:cxn>
                  <a:cxn ang="0">
                    <a:pos x="11" y="60"/>
                  </a:cxn>
                  <a:cxn ang="0">
                    <a:pos x="10" y="61"/>
                  </a:cxn>
                  <a:cxn ang="0">
                    <a:pos x="4" y="59"/>
                  </a:cxn>
                  <a:cxn ang="0">
                    <a:pos x="4" y="60"/>
                  </a:cxn>
                  <a:cxn ang="0">
                    <a:pos x="2" y="62"/>
                  </a:cxn>
                  <a:cxn ang="0">
                    <a:pos x="0" y="65"/>
                  </a:cxn>
                </a:cxnLst>
                <a:rect l="0" t="0" r="r" b="b"/>
                <a:pathLst>
                  <a:path w="143" h="75">
                    <a:moveTo>
                      <a:pt x="0" y="0"/>
                    </a:moveTo>
                    <a:lnTo>
                      <a:pt x="0" y="4"/>
                    </a:lnTo>
                    <a:lnTo>
                      <a:pt x="4" y="7"/>
                    </a:lnTo>
                    <a:lnTo>
                      <a:pt x="8" y="9"/>
                    </a:lnTo>
                    <a:lnTo>
                      <a:pt x="12" y="11"/>
                    </a:lnTo>
                    <a:lnTo>
                      <a:pt x="129" y="58"/>
                    </a:lnTo>
                    <a:lnTo>
                      <a:pt x="135" y="60"/>
                    </a:lnTo>
                    <a:lnTo>
                      <a:pt x="139" y="63"/>
                    </a:lnTo>
                    <a:lnTo>
                      <a:pt x="142" y="65"/>
                    </a:lnTo>
                    <a:lnTo>
                      <a:pt x="141" y="69"/>
                    </a:lnTo>
                    <a:lnTo>
                      <a:pt x="141" y="71"/>
                    </a:lnTo>
                    <a:lnTo>
                      <a:pt x="138" y="74"/>
                    </a:lnTo>
                    <a:lnTo>
                      <a:pt x="11" y="60"/>
                    </a:lnTo>
                    <a:lnTo>
                      <a:pt x="10" y="61"/>
                    </a:lnTo>
                    <a:lnTo>
                      <a:pt x="4" y="59"/>
                    </a:lnTo>
                    <a:lnTo>
                      <a:pt x="4" y="60"/>
                    </a:lnTo>
                    <a:lnTo>
                      <a:pt x="2" y="62"/>
                    </a:lnTo>
                    <a:lnTo>
                      <a:pt x="0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61"/>
              <p:cNvSpPr>
                <a:spLocks noChangeAspect="1"/>
              </p:cNvSpPr>
              <p:nvPr/>
            </p:nvSpPr>
            <p:spPr bwMode="auto">
              <a:xfrm>
                <a:off x="1324" y="1069"/>
                <a:ext cx="143" cy="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0" y="7"/>
                  </a:cxn>
                  <a:cxn ang="0">
                    <a:pos x="133" y="57"/>
                  </a:cxn>
                  <a:cxn ang="0">
                    <a:pos x="137" y="61"/>
                  </a:cxn>
                  <a:cxn ang="0">
                    <a:pos x="140" y="61"/>
                  </a:cxn>
                  <a:cxn ang="0">
                    <a:pos x="141" y="65"/>
                  </a:cxn>
                  <a:cxn ang="0">
                    <a:pos x="141" y="66"/>
                  </a:cxn>
                  <a:cxn ang="0">
                    <a:pos x="142" y="71"/>
                  </a:cxn>
                  <a:cxn ang="0">
                    <a:pos x="137" y="71"/>
                  </a:cxn>
                  <a:cxn ang="0">
                    <a:pos x="12" y="59"/>
                  </a:cxn>
                  <a:cxn ang="0">
                    <a:pos x="7" y="59"/>
                  </a:cxn>
                  <a:cxn ang="0">
                    <a:pos x="6" y="59"/>
                  </a:cxn>
                  <a:cxn ang="0">
                    <a:pos x="4" y="59"/>
                  </a:cxn>
                  <a:cxn ang="0">
                    <a:pos x="1" y="59"/>
                  </a:cxn>
                  <a:cxn ang="0">
                    <a:pos x="0" y="61"/>
                  </a:cxn>
                </a:cxnLst>
                <a:rect l="0" t="0" r="r" b="b"/>
                <a:pathLst>
                  <a:path w="143" h="72">
                    <a:moveTo>
                      <a:pt x="0" y="0"/>
                    </a:moveTo>
                    <a:lnTo>
                      <a:pt x="1" y="2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0" y="7"/>
                    </a:lnTo>
                    <a:lnTo>
                      <a:pt x="133" y="57"/>
                    </a:lnTo>
                    <a:lnTo>
                      <a:pt x="137" y="61"/>
                    </a:lnTo>
                    <a:lnTo>
                      <a:pt x="140" y="61"/>
                    </a:lnTo>
                    <a:lnTo>
                      <a:pt x="141" y="65"/>
                    </a:lnTo>
                    <a:lnTo>
                      <a:pt x="141" y="66"/>
                    </a:lnTo>
                    <a:lnTo>
                      <a:pt x="142" y="71"/>
                    </a:lnTo>
                    <a:lnTo>
                      <a:pt x="137" y="71"/>
                    </a:lnTo>
                    <a:lnTo>
                      <a:pt x="12" y="59"/>
                    </a:lnTo>
                    <a:lnTo>
                      <a:pt x="7" y="59"/>
                    </a:lnTo>
                    <a:lnTo>
                      <a:pt x="6" y="59"/>
                    </a:lnTo>
                    <a:lnTo>
                      <a:pt x="4" y="59"/>
                    </a:lnTo>
                    <a:lnTo>
                      <a:pt x="1" y="59"/>
                    </a:lnTo>
                    <a:lnTo>
                      <a:pt x="0" y="61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62"/>
              <p:cNvSpPr>
                <a:spLocks noChangeAspect="1"/>
              </p:cNvSpPr>
              <p:nvPr/>
            </p:nvSpPr>
            <p:spPr bwMode="auto">
              <a:xfrm>
                <a:off x="1326" y="1131"/>
                <a:ext cx="144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2" y="7"/>
                  </a:cxn>
                  <a:cxn ang="0">
                    <a:pos x="7" y="9"/>
                  </a:cxn>
                  <a:cxn ang="0">
                    <a:pos x="10" y="11"/>
                  </a:cxn>
                  <a:cxn ang="0">
                    <a:pos x="133" y="59"/>
                  </a:cxn>
                  <a:cxn ang="0">
                    <a:pos x="136" y="63"/>
                  </a:cxn>
                  <a:cxn ang="0">
                    <a:pos x="139" y="65"/>
                  </a:cxn>
                  <a:cxn ang="0">
                    <a:pos x="143" y="67"/>
                  </a:cxn>
                  <a:cxn ang="0">
                    <a:pos x="143" y="71"/>
                  </a:cxn>
                  <a:cxn ang="0">
                    <a:pos x="141" y="74"/>
                  </a:cxn>
                  <a:cxn ang="0">
                    <a:pos x="138" y="75"/>
                  </a:cxn>
                  <a:cxn ang="0">
                    <a:pos x="9" y="63"/>
                  </a:cxn>
                  <a:cxn ang="0">
                    <a:pos x="6" y="62"/>
                  </a:cxn>
                  <a:cxn ang="0">
                    <a:pos x="6" y="63"/>
                  </a:cxn>
                  <a:cxn ang="0">
                    <a:pos x="3" y="62"/>
                  </a:cxn>
                  <a:cxn ang="0">
                    <a:pos x="0" y="64"/>
                  </a:cxn>
                  <a:cxn ang="0">
                    <a:pos x="0" y="66"/>
                  </a:cxn>
                </a:cxnLst>
                <a:rect l="0" t="0" r="r" b="b"/>
                <a:pathLst>
                  <a:path w="144" h="76">
                    <a:moveTo>
                      <a:pt x="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33" y="59"/>
                    </a:lnTo>
                    <a:lnTo>
                      <a:pt x="136" y="63"/>
                    </a:lnTo>
                    <a:lnTo>
                      <a:pt x="139" y="65"/>
                    </a:lnTo>
                    <a:lnTo>
                      <a:pt x="143" y="67"/>
                    </a:lnTo>
                    <a:lnTo>
                      <a:pt x="143" y="71"/>
                    </a:lnTo>
                    <a:lnTo>
                      <a:pt x="141" y="74"/>
                    </a:lnTo>
                    <a:lnTo>
                      <a:pt x="138" y="75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6" y="63"/>
                    </a:lnTo>
                    <a:lnTo>
                      <a:pt x="3" y="62"/>
                    </a:lnTo>
                    <a:lnTo>
                      <a:pt x="0" y="64"/>
                    </a:lnTo>
                    <a:lnTo>
                      <a:pt x="0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63"/>
              <p:cNvSpPr>
                <a:spLocks noChangeAspect="1"/>
              </p:cNvSpPr>
              <p:nvPr/>
            </p:nvSpPr>
            <p:spPr bwMode="auto">
              <a:xfrm>
                <a:off x="1325" y="1202"/>
                <a:ext cx="144" cy="7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6" y="6"/>
                  </a:cxn>
                  <a:cxn ang="0">
                    <a:pos x="11" y="7"/>
                  </a:cxn>
                  <a:cxn ang="0">
                    <a:pos x="131" y="54"/>
                  </a:cxn>
                  <a:cxn ang="0">
                    <a:pos x="136" y="58"/>
                  </a:cxn>
                  <a:cxn ang="0">
                    <a:pos x="139" y="59"/>
                  </a:cxn>
                  <a:cxn ang="0">
                    <a:pos x="143" y="63"/>
                  </a:cxn>
                  <a:cxn ang="0">
                    <a:pos x="143" y="66"/>
                  </a:cxn>
                  <a:cxn ang="0">
                    <a:pos x="140" y="69"/>
                  </a:cxn>
                  <a:cxn ang="0">
                    <a:pos x="138" y="69"/>
                  </a:cxn>
                  <a:cxn ang="0">
                    <a:pos x="11" y="57"/>
                  </a:cxn>
                  <a:cxn ang="0">
                    <a:pos x="7" y="58"/>
                  </a:cxn>
                  <a:cxn ang="0">
                    <a:pos x="4" y="57"/>
                  </a:cxn>
                  <a:cxn ang="0">
                    <a:pos x="1" y="57"/>
                  </a:cxn>
                  <a:cxn ang="0">
                    <a:pos x="1" y="59"/>
                  </a:cxn>
                  <a:cxn ang="0">
                    <a:pos x="0" y="62"/>
                  </a:cxn>
                </a:cxnLst>
                <a:rect l="0" t="0" r="r" b="b"/>
                <a:pathLst>
                  <a:path w="144" h="70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11" y="7"/>
                    </a:lnTo>
                    <a:lnTo>
                      <a:pt x="131" y="54"/>
                    </a:lnTo>
                    <a:lnTo>
                      <a:pt x="136" y="58"/>
                    </a:lnTo>
                    <a:lnTo>
                      <a:pt x="139" y="59"/>
                    </a:lnTo>
                    <a:lnTo>
                      <a:pt x="143" y="63"/>
                    </a:lnTo>
                    <a:lnTo>
                      <a:pt x="143" y="66"/>
                    </a:lnTo>
                    <a:lnTo>
                      <a:pt x="140" y="69"/>
                    </a:lnTo>
                    <a:lnTo>
                      <a:pt x="138" y="69"/>
                    </a:lnTo>
                    <a:lnTo>
                      <a:pt x="11" y="57"/>
                    </a:lnTo>
                    <a:lnTo>
                      <a:pt x="7" y="58"/>
                    </a:lnTo>
                    <a:lnTo>
                      <a:pt x="4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0" y="62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64"/>
              <p:cNvSpPr>
                <a:spLocks noChangeAspect="1"/>
              </p:cNvSpPr>
              <p:nvPr/>
            </p:nvSpPr>
            <p:spPr bwMode="auto">
              <a:xfrm>
                <a:off x="1327" y="1260"/>
                <a:ext cx="14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" y="7"/>
                  </a:cxn>
                  <a:cxn ang="0">
                    <a:pos x="6" y="8"/>
                  </a:cxn>
                  <a:cxn ang="0">
                    <a:pos x="11" y="11"/>
                  </a:cxn>
                  <a:cxn ang="0">
                    <a:pos x="132" y="61"/>
                  </a:cxn>
                  <a:cxn ang="0">
                    <a:pos x="137" y="64"/>
                  </a:cxn>
                  <a:cxn ang="0">
                    <a:pos x="137" y="65"/>
                  </a:cxn>
                  <a:cxn ang="0">
                    <a:pos x="140" y="68"/>
                  </a:cxn>
                  <a:cxn ang="0">
                    <a:pos x="141" y="71"/>
                  </a:cxn>
                  <a:cxn ang="0">
                    <a:pos x="139" y="74"/>
                  </a:cxn>
                  <a:cxn ang="0">
                    <a:pos x="136" y="75"/>
                  </a:cxn>
                  <a:cxn ang="0">
                    <a:pos x="11" y="62"/>
                  </a:cxn>
                  <a:cxn ang="0">
                    <a:pos x="8" y="62"/>
                  </a:cxn>
                  <a:cxn ang="0">
                    <a:pos x="6" y="62"/>
                  </a:cxn>
                  <a:cxn ang="0">
                    <a:pos x="4" y="62"/>
                  </a:cxn>
                  <a:cxn ang="0">
                    <a:pos x="2" y="63"/>
                  </a:cxn>
                  <a:cxn ang="0">
                    <a:pos x="2" y="66"/>
                  </a:cxn>
                </a:cxnLst>
                <a:rect l="0" t="0" r="r" b="b"/>
                <a:pathLst>
                  <a:path w="142" h="76">
                    <a:moveTo>
                      <a:pt x="0" y="0"/>
                    </a:moveTo>
                    <a:lnTo>
                      <a:pt x="0" y="4"/>
                    </a:lnTo>
                    <a:lnTo>
                      <a:pt x="3" y="7"/>
                    </a:lnTo>
                    <a:lnTo>
                      <a:pt x="6" y="8"/>
                    </a:lnTo>
                    <a:lnTo>
                      <a:pt x="11" y="11"/>
                    </a:lnTo>
                    <a:lnTo>
                      <a:pt x="132" y="61"/>
                    </a:lnTo>
                    <a:lnTo>
                      <a:pt x="137" y="64"/>
                    </a:lnTo>
                    <a:lnTo>
                      <a:pt x="137" y="65"/>
                    </a:lnTo>
                    <a:lnTo>
                      <a:pt x="140" y="68"/>
                    </a:lnTo>
                    <a:lnTo>
                      <a:pt x="141" y="71"/>
                    </a:lnTo>
                    <a:lnTo>
                      <a:pt x="139" y="74"/>
                    </a:lnTo>
                    <a:lnTo>
                      <a:pt x="136" y="75"/>
                    </a:lnTo>
                    <a:lnTo>
                      <a:pt x="11" y="62"/>
                    </a:lnTo>
                    <a:lnTo>
                      <a:pt x="8" y="62"/>
                    </a:lnTo>
                    <a:lnTo>
                      <a:pt x="6" y="62"/>
                    </a:lnTo>
                    <a:lnTo>
                      <a:pt x="4" y="62"/>
                    </a:lnTo>
                    <a:lnTo>
                      <a:pt x="2" y="63"/>
                    </a:lnTo>
                    <a:lnTo>
                      <a:pt x="2" y="66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65"/>
              <p:cNvSpPr>
                <a:spLocks noChangeAspect="1"/>
              </p:cNvSpPr>
              <p:nvPr/>
            </p:nvSpPr>
            <p:spPr bwMode="auto">
              <a:xfrm>
                <a:off x="1326" y="1328"/>
                <a:ext cx="142" cy="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0" y="8"/>
                  </a:cxn>
                  <a:cxn ang="0">
                    <a:pos x="129" y="57"/>
                  </a:cxn>
                  <a:cxn ang="0">
                    <a:pos x="136" y="59"/>
                  </a:cxn>
                  <a:cxn ang="0">
                    <a:pos x="138" y="62"/>
                  </a:cxn>
                  <a:cxn ang="0">
                    <a:pos x="139" y="66"/>
                  </a:cxn>
                  <a:cxn ang="0">
                    <a:pos x="141" y="68"/>
                  </a:cxn>
                  <a:cxn ang="0">
                    <a:pos x="140" y="70"/>
                  </a:cxn>
                  <a:cxn ang="0">
                    <a:pos x="136" y="73"/>
                  </a:cxn>
                  <a:cxn ang="0">
                    <a:pos x="12" y="59"/>
                  </a:cxn>
                  <a:cxn ang="0">
                    <a:pos x="8" y="59"/>
                  </a:cxn>
                  <a:cxn ang="0">
                    <a:pos x="4" y="59"/>
                  </a:cxn>
                  <a:cxn ang="0">
                    <a:pos x="3" y="59"/>
                  </a:cxn>
                  <a:cxn ang="0">
                    <a:pos x="3" y="61"/>
                  </a:cxn>
                  <a:cxn ang="0">
                    <a:pos x="2" y="64"/>
                  </a:cxn>
                </a:cxnLst>
                <a:rect l="0" t="0" r="r" b="b"/>
                <a:pathLst>
                  <a:path w="142" h="74">
                    <a:moveTo>
                      <a:pt x="0" y="0"/>
                    </a:moveTo>
                    <a:lnTo>
                      <a:pt x="2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0" y="8"/>
                    </a:lnTo>
                    <a:lnTo>
                      <a:pt x="129" y="57"/>
                    </a:lnTo>
                    <a:lnTo>
                      <a:pt x="136" y="59"/>
                    </a:lnTo>
                    <a:lnTo>
                      <a:pt x="138" y="62"/>
                    </a:lnTo>
                    <a:lnTo>
                      <a:pt x="139" y="66"/>
                    </a:lnTo>
                    <a:lnTo>
                      <a:pt x="141" y="68"/>
                    </a:lnTo>
                    <a:lnTo>
                      <a:pt x="140" y="70"/>
                    </a:lnTo>
                    <a:lnTo>
                      <a:pt x="136" y="73"/>
                    </a:lnTo>
                    <a:lnTo>
                      <a:pt x="12" y="59"/>
                    </a:lnTo>
                    <a:lnTo>
                      <a:pt x="8" y="59"/>
                    </a:lnTo>
                    <a:lnTo>
                      <a:pt x="4" y="59"/>
                    </a:lnTo>
                    <a:lnTo>
                      <a:pt x="3" y="59"/>
                    </a:lnTo>
                    <a:lnTo>
                      <a:pt x="3" y="61"/>
                    </a:lnTo>
                    <a:lnTo>
                      <a:pt x="2" y="64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66"/>
              <p:cNvSpPr>
                <a:spLocks noChangeAspect="1"/>
              </p:cNvSpPr>
              <p:nvPr/>
            </p:nvSpPr>
            <p:spPr bwMode="auto">
              <a:xfrm>
                <a:off x="1326" y="1391"/>
                <a:ext cx="142" cy="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1" y="7"/>
                  </a:cxn>
                  <a:cxn ang="0">
                    <a:pos x="5" y="9"/>
                  </a:cxn>
                  <a:cxn ang="0">
                    <a:pos x="11" y="10"/>
                  </a:cxn>
                  <a:cxn ang="0">
                    <a:pos x="129" y="59"/>
                  </a:cxn>
                  <a:cxn ang="0">
                    <a:pos x="137" y="61"/>
                  </a:cxn>
                  <a:cxn ang="0">
                    <a:pos x="138" y="63"/>
                  </a:cxn>
                  <a:cxn ang="0">
                    <a:pos x="141" y="67"/>
                  </a:cxn>
                  <a:cxn ang="0">
                    <a:pos x="141" y="69"/>
                  </a:cxn>
                  <a:cxn ang="0">
                    <a:pos x="140" y="72"/>
                  </a:cxn>
                  <a:cxn ang="0">
                    <a:pos x="135" y="72"/>
                  </a:cxn>
                  <a:cxn ang="0">
                    <a:pos x="73" y="65"/>
                  </a:cxn>
                </a:cxnLst>
                <a:rect l="0" t="0" r="r" b="b"/>
                <a:pathLst>
                  <a:path w="142" h="73">
                    <a:moveTo>
                      <a:pt x="0" y="0"/>
                    </a:moveTo>
                    <a:lnTo>
                      <a:pt x="0" y="3"/>
                    </a:lnTo>
                    <a:lnTo>
                      <a:pt x="1" y="7"/>
                    </a:lnTo>
                    <a:lnTo>
                      <a:pt x="5" y="9"/>
                    </a:lnTo>
                    <a:lnTo>
                      <a:pt x="11" y="10"/>
                    </a:lnTo>
                    <a:lnTo>
                      <a:pt x="129" y="59"/>
                    </a:lnTo>
                    <a:lnTo>
                      <a:pt x="137" y="61"/>
                    </a:lnTo>
                    <a:lnTo>
                      <a:pt x="138" y="63"/>
                    </a:lnTo>
                    <a:lnTo>
                      <a:pt x="141" y="67"/>
                    </a:lnTo>
                    <a:lnTo>
                      <a:pt x="141" y="69"/>
                    </a:lnTo>
                    <a:lnTo>
                      <a:pt x="140" y="72"/>
                    </a:lnTo>
                    <a:lnTo>
                      <a:pt x="135" y="72"/>
                    </a:lnTo>
                    <a:lnTo>
                      <a:pt x="73" y="65"/>
                    </a:lnTo>
                  </a:path>
                </a:pathLst>
              </a:custGeom>
              <a:noFill/>
              <a:ln w="25400" cap="rnd" cmpd="sng">
                <a:solidFill>
                  <a:srgbClr val="FF9933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Line 168"/>
            <p:cNvSpPr>
              <a:spLocks noChangeShapeType="1"/>
            </p:cNvSpPr>
            <p:nvPr/>
          </p:nvSpPr>
          <p:spPr bwMode="auto">
            <a:xfrm flipV="1">
              <a:off x="1477963" y="1919288"/>
              <a:ext cx="3048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69"/>
            <p:cNvSpPr>
              <a:spLocks noChangeShapeType="1"/>
            </p:cNvSpPr>
            <p:nvPr/>
          </p:nvSpPr>
          <p:spPr bwMode="auto">
            <a:xfrm rot="18742695" flipV="1">
              <a:off x="2767013" y="1912938"/>
              <a:ext cx="303212" cy="614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72"/>
            <p:cNvSpPr>
              <a:spLocks noChangeShapeType="1"/>
            </p:cNvSpPr>
            <p:nvPr/>
          </p:nvSpPr>
          <p:spPr bwMode="auto">
            <a:xfrm rot="12777622" flipV="1">
              <a:off x="3529013" y="2678113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77"/>
            <p:cNvSpPr>
              <a:spLocks/>
            </p:cNvSpPr>
            <p:nvPr/>
          </p:nvSpPr>
          <p:spPr bwMode="auto">
            <a:xfrm>
              <a:off x="415925" y="1268413"/>
              <a:ext cx="1439863" cy="441325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432" y="96"/>
                </a:cxn>
                <a:cxn ang="0">
                  <a:pos x="672" y="0"/>
                </a:cxn>
              </a:cxnLst>
              <a:rect l="0" t="0" r="r" b="b"/>
              <a:pathLst>
                <a:path w="672" h="144">
                  <a:moveTo>
                    <a:pt x="0" y="144"/>
                  </a:moveTo>
                  <a:lnTo>
                    <a:pt x="432" y="96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Text Box 179"/>
            <p:cNvSpPr txBox="1">
              <a:spLocks noChangeArrowheads="1"/>
            </p:cNvSpPr>
            <p:nvPr/>
          </p:nvSpPr>
          <p:spPr bwMode="auto">
            <a:xfrm>
              <a:off x="1568451" y="908050"/>
              <a:ext cx="350859" cy="303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200">
                  <a:latin typeface="Times New Roman" pitchFamily="-112" charset="0"/>
                </a:rPr>
                <a:t>e’</a:t>
              </a:r>
            </a:p>
          </p:txBody>
        </p:sp>
        <p:sp>
          <p:nvSpPr>
            <p:cNvPr id="15" name="Line 203"/>
            <p:cNvSpPr>
              <a:spLocks noChangeShapeType="1"/>
            </p:cNvSpPr>
            <p:nvPr/>
          </p:nvSpPr>
          <p:spPr bwMode="auto">
            <a:xfrm flipV="1">
              <a:off x="487363" y="2794000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204"/>
            <p:cNvSpPr>
              <a:spLocks noChangeShapeType="1"/>
            </p:cNvSpPr>
            <p:nvPr/>
          </p:nvSpPr>
          <p:spPr bwMode="auto">
            <a:xfrm rot="12777622" flipV="1">
              <a:off x="3513138" y="270827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" name="Group 344"/>
            <p:cNvGrpSpPr>
              <a:grpSpLocks/>
            </p:cNvGrpSpPr>
            <p:nvPr/>
          </p:nvGrpSpPr>
          <p:grpSpPr bwMode="auto">
            <a:xfrm>
              <a:off x="385763" y="1168402"/>
              <a:ext cx="3825887" cy="2355856"/>
              <a:chOff x="243" y="736"/>
              <a:chExt cx="2410" cy="1484"/>
            </a:xfrm>
          </p:grpSpPr>
          <p:sp>
            <p:nvSpPr>
              <p:cNvPr id="20" name="Freeform 174"/>
              <p:cNvSpPr>
                <a:spLocks/>
              </p:cNvSpPr>
              <p:nvPr/>
            </p:nvSpPr>
            <p:spPr bwMode="auto">
              <a:xfrm flipV="1">
                <a:off x="427" y="1847"/>
                <a:ext cx="2033" cy="224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624" y="0"/>
                  </a:cxn>
                  <a:cxn ang="0">
                    <a:pos x="1200" y="48"/>
                  </a:cxn>
                </a:cxnLst>
                <a:rect l="0" t="0" r="r" b="b"/>
                <a:pathLst>
                  <a:path w="1200" h="48">
                    <a:moveTo>
                      <a:pt x="0" y="48"/>
                    </a:moveTo>
                    <a:cubicBezTo>
                      <a:pt x="212" y="24"/>
                      <a:pt x="424" y="0"/>
                      <a:pt x="624" y="0"/>
                    </a:cubicBezTo>
                    <a:cubicBezTo>
                      <a:pt x="824" y="0"/>
                      <a:pt x="1012" y="24"/>
                      <a:pt x="1200" y="48"/>
                    </a:cubicBez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arrow" w="med" len="med"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Text Box 175"/>
              <p:cNvSpPr txBox="1">
                <a:spLocks noChangeArrowheads="1"/>
              </p:cNvSpPr>
              <p:nvPr/>
            </p:nvSpPr>
            <p:spPr bwMode="auto">
              <a:xfrm>
                <a:off x="1403" y="2039"/>
                <a:ext cx="192" cy="1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50" b="1" dirty="0" err="1">
                    <a:latin typeface="Times New Roman" pitchFamily="-112" charset="0"/>
                  </a:rPr>
                  <a:t>t</a:t>
                </a:r>
                <a:endParaRPr lang="en-US" sz="1050" b="1" dirty="0">
                  <a:latin typeface="Times New Roman" pitchFamily="-112" charset="0"/>
                </a:endParaRPr>
              </a:p>
            </p:txBody>
          </p:sp>
          <p:sp>
            <p:nvSpPr>
              <p:cNvPr id="22" name="Line 176"/>
              <p:cNvSpPr>
                <a:spLocks noChangeShapeType="1"/>
              </p:cNvSpPr>
              <p:nvPr/>
            </p:nvSpPr>
            <p:spPr bwMode="auto">
              <a:xfrm flipV="1">
                <a:off x="1123" y="1207"/>
                <a:ext cx="623" cy="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3" name="Group 184"/>
              <p:cNvGrpSpPr>
                <a:grpSpLocks/>
              </p:cNvGrpSpPr>
              <p:nvPr/>
            </p:nvGrpSpPr>
            <p:grpSpPr bwMode="auto">
              <a:xfrm>
                <a:off x="243" y="856"/>
                <a:ext cx="2410" cy="1086"/>
                <a:chOff x="100" y="798"/>
                <a:chExt cx="2410" cy="1086"/>
              </a:xfrm>
            </p:grpSpPr>
            <p:sp>
              <p:nvSpPr>
                <p:cNvPr id="33" name="Text Box 185"/>
                <p:cNvSpPr txBox="1">
                  <a:spLocks noChangeArrowheads="1"/>
                </p:cNvSpPr>
                <p:nvPr/>
              </p:nvSpPr>
              <p:spPr bwMode="auto">
                <a:xfrm>
                  <a:off x="476" y="1026"/>
                  <a:ext cx="56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1050" b="1" dirty="0">
                      <a:latin typeface="Times New Roman" pitchFamily="-112" charset="0"/>
                    </a:rPr>
                    <a:t>(Q</a:t>
                  </a:r>
                  <a:r>
                    <a:rPr lang="en-US" sz="1050" b="1" baseline="30000" dirty="0">
                      <a:latin typeface="Times New Roman" pitchFamily="-112" charset="0"/>
                    </a:rPr>
                    <a:t>2</a:t>
                  </a:r>
                  <a:r>
                    <a:rPr lang="en-US" sz="1050" b="1" dirty="0">
                      <a:latin typeface="Times New Roman" pitchFamily="-112" charset="0"/>
                    </a:rPr>
                    <a:t>)</a:t>
                  </a:r>
                </a:p>
              </p:txBody>
            </p:sp>
            <p:sp>
              <p:nvSpPr>
                <p:cNvPr id="34" name="Text Box 186"/>
                <p:cNvSpPr txBox="1">
                  <a:spLocks noChangeArrowheads="1"/>
                </p:cNvSpPr>
                <p:nvPr/>
              </p:nvSpPr>
              <p:spPr bwMode="auto">
                <a:xfrm>
                  <a:off x="100" y="798"/>
                  <a:ext cx="191" cy="1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200" dirty="0">
                      <a:latin typeface="Times New Roman" pitchFamily="-112" charset="0"/>
                    </a:rPr>
                    <a:t>e</a:t>
                  </a:r>
                </a:p>
              </p:txBody>
            </p:sp>
            <p:sp>
              <p:nvSpPr>
                <p:cNvPr id="35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293" y="1006"/>
                  <a:ext cx="285" cy="1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 sz="1100" b="1" dirty="0" err="1" smtClean="0">
                      <a:latin typeface="Symbol" pitchFamily="-112" charset="2"/>
                    </a:rPr>
                    <a:t>g</a:t>
                  </a:r>
                  <a:r>
                    <a:rPr lang="en-US" sz="1100" b="1" baseline="-25000" dirty="0" err="1" smtClean="0">
                      <a:latin typeface="Times New Roman" pitchFamily="-112" charset="0"/>
                    </a:rPr>
                    <a:t>L</a:t>
                  </a:r>
                  <a:r>
                    <a:rPr lang="en-US" sz="1100" b="1" dirty="0" smtClean="0">
                      <a:latin typeface="Times New Roman" pitchFamily="-112" charset="0"/>
                    </a:rPr>
                    <a:t>*</a:t>
                  </a:r>
                  <a:endParaRPr lang="en-US" sz="1100" b="1" dirty="0">
                    <a:latin typeface="Times New Roman" pitchFamily="-112" charset="0"/>
                  </a:endParaRPr>
                </a:p>
              </p:txBody>
            </p:sp>
            <p:grpSp>
              <p:nvGrpSpPr>
                <p:cNvPr id="36" name="Group 188"/>
                <p:cNvGrpSpPr>
                  <a:grpSpLocks/>
                </p:cNvGrpSpPr>
                <p:nvPr/>
              </p:nvGrpSpPr>
              <p:grpSpPr bwMode="auto">
                <a:xfrm>
                  <a:off x="159" y="1253"/>
                  <a:ext cx="2351" cy="631"/>
                  <a:chOff x="159" y="1253"/>
                  <a:chExt cx="2351" cy="631"/>
                </a:xfrm>
              </p:grpSpPr>
              <p:sp>
                <p:nvSpPr>
                  <p:cNvPr id="37" name="Text Box 18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2" y="1253"/>
                    <a:ext cx="592" cy="2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 dirty="0" err="1">
                        <a:latin typeface="Times New Roman" pitchFamily="-112" charset="0"/>
                      </a:rPr>
                      <a:t>x+ξ</a:t>
                    </a:r>
                    <a:r>
                      <a:rPr lang="en-US" sz="1050" b="1" dirty="0">
                        <a:latin typeface="Times New Roman" pitchFamily="-112" charset="0"/>
                      </a:rPr>
                      <a:t> </a:t>
                    </a:r>
                  </a:p>
                </p:txBody>
              </p:sp>
              <p:sp>
                <p:nvSpPr>
                  <p:cNvPr id="38" name="Text Box 19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98" y="1260"/>
                    <a:ext cx="476" cy="18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1050" b="1">
                        <a:latin typeface="Times New Roman" pitchFamily="-112" charset="0"/>
                      </a:rPr>
                      <a:t>x-ξ </a:t>
                    </a:r>
                  </a:p>
                </p:txBody>
              </p:sp>
              <p:sp>
                <p:nvSpPr>
                  <p:cNvPr id="39" name="Line 191"/>
                  <p:cNvSpPr>
                    <a:spLocks noChangeShapeType="1"/>
                  </p:cNvSpPr>
                  <p:nvPr/>
                </p:nvSpPr>
                <p:spPr bwMode="auto">
                  <a:xfrm rot="12777622" flipV="1">
                    <a:off x="2078" y="1692"/>
                    <a:ext cx="432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0" name="Line 192"/>
                  <p:cNvSpPr>
                    <a:spLocks noChangeShapeType="1"/>
                  </p:cNvSpPr>
                  <p:nvPr/>
                </p:nvSpPr>
                <p:spPr bwMode="auto">
                  <a:xfrm>
                    <a:off x="431" y="1298"/>
                    <a:ext cx="1723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41" name="Group 193"/>
                  <p:cNvGrpSpPr>
                    <a:grpSpLocks/>
                  </p:cNvGrpSpPr>
                  <p:nvPr/>
                </p:nvGrpSpPr>
                <p:grpSpPr bwMode="auto">
                  <a:xfrm>
                    <a:off x="159" y="1379"/>
                    <a:ext cx="2042" cy="505"/>
                    <a:chOff x="159" y="1379"/>
                    <a:chExt cx="2042" cy="505"/>
                  </a:xfrm>
                </p:grpSpPr>
                <p:grpSp>
                  <p:nvGrpSpPr>
                    <p:cNvPr id="42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9" y="1379"/>
                      <a:ext cx="2042" cy="505"/>
                      <a:chOff x="241" y="625"/>
                      <a:chExt cx="2042" cy="505"/>
                    </a:xfrm>
                  </p:grpSpPr>
                  <p:grpSp>
                    <p:nvGrpSpPr>
                      <p:cNvPr id="44" name="Group 1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1" y="625"/>
                        <a:ext cx="2042" cy="505"/>
                        <a:chOff x="241" y="625"/>
                        <a:chExt cx="2042" cy="505"/>
                      </a:xfrm>
                    </p:grpSpPr>
                    <p:grpSp>
                      <p:nvGrpSpPr>
                        <p:cNvPr id="46" name="Group 1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72" y="625"/>
                          <a:ext cx="1611" cy="505"/>
                          <a:chOff x="672" y="625"/>
                          <a:chExt cx="1611" cy="505"/>
                        </a:xfrm>
                      </p:grpSpPr>
                      <p:sp>
                        <p:nvSpPr>
                          <p:cNvPr id="48" name="Oval 19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72" y="746"/>
                            <a:ext cx="1492" cy="384"/>
                          </a:xfrm>
                          <a:prstGeom prst="ellipse">
                            <a:avLst/>
                          </a:prstGeom>
                          <a:gradFill rotWithShape="0">
                            <a:gsLst>
                              <a:gs pos="0">
                                <a:srgbClr val="FF0000"/>
                              </a:gs>
                              <a:gs pos="100000">
                                <a:srgbClr val="FF0000">
                                  <a:gamma/>
                                  <a:shade val="46275"/>
                                  <a:invGamma/>
                                </a:srgbClr>
                              </a:gs>
                            </a:gsLst>
                            <a:path path="shape">
                              <a:fillToRect l="50000" t="50000" r="50000" b="50000"/>
                            </a:path>
                          </a:gradFill>
                          <a:ln w="9525">
                            <a:solidFill>
                              <a:srgbClr val="FF0000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9" name="Text Box 19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47" y="756"/>
                            <a:ext cx="1536" cy="18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H, H, E, E (</a:t>
                            </a:r>
                            <a:r>
                              <a:rPr lang="en-US" sz="1100" b="1" dirty="0" err="1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x,ξ,t</a:t>
                            </a:r>
                            <a:r>
                              <a:rPr lang="en-US" sz="1100" b="1" dirty="0">
                                <a:solidFill>
                                  <a:schemeClr val="bg1"/>
                                </a:solidFill>
                                <a:latin typeface="Bookman Old Style" pitchFamily="-112" charset="0"/>
                              </a:rPr>
                              <a:t>)</a:t>
                            </a:r>
                          </a:p>
                        </p:txBody>
                      </p:sp>
                      <p:sp>
                        <p:nvSpPr>
                          <p:cNvPr id="50" name="Text Box 199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452" y="625"/>
                            <a:ext cx="192" cy="23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  <a:spAutoFit/>
                          </a:bodyPr>
                          <a:lstStyle/>
                          <a:p>
                            <a:pPr algn="ctr">
                              <a:spcBef>
                                <a:spcPct val="50000"/>
                              </a:spcBef>
                            </a:pPr>
                            <a:r>
                              <a:rPr lang="en-US" b="1" dirty="0">
                                <a:solidFill>
                                  <a:schemeClr val="bg1"/>
                                </a:solidFill>
                                <a:latin typeface="Times New Roman" pitchFamily="-112" charset="0"/>
                              </a:rPr>
                              <a:t>~</a:t>
                            </a:r>
                          </a:p>
                        </p:txBody>
                      </p:sp>
                    </p:grpSp>
                    <p:sp>
                      <p:nvSpPr>
                        <p:cNvPr id="47" name="Line 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241" y="936"/>
                          <a:ext cx="432" cy="14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</p:grpSp>
                  <p:sp>
                    <p:nvSpPr>
                      <p:cNvPr id="45" name="Line 20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56" y="962"/>
                        <a:ext cx="432" cy="14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3" name="Text Box 20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72" y="1380"/>
                      <a:ext cx="191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none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Times New Roman" pitchFamily="-112" charset="0"/>
                          <a:ea typeface="Times New Roman" pitchFamily="-112" charset="0"/>
                          <a:cs typeface="Times New Roman" pitchFamily="-112" charset="0"/>
                        </a:rPr>
                        <a:t>~</a:t>
                      </a:r>
                    </a:p>
                  </p:txBody>
                </p:sp>
              </p:grpSp>
            </p:grpSp>
          </p:grpSp>
          <p:grpSp>
            <p:nvGrpSpPr>
              <p:cNvPr id="24" name="Group 205"/>
              <p:cNvGrpSpPr>
                <a:grpSpLocks noChangeAspect="1"/>
              </p:cNvGrpSpPr>
              <p:nvPr/>
            </p:nvGrpSpPr>
            <p:grpSpPr bwMode="auto">
              <a:xfrm rot="2775006">
                <a:off x="1826" y="897"/>
                <a:ext cx="81" cy="345"/>
                <a:chOff x="1324" y="1002"/>
                <a:chExt cx="146" cy="462"/>
              </a:xfrm>
            </p:grpSpPr>
            <p:sp>
              <p:nvSpPr>
                <p:cNvPr id="26" name="Freeform 206"/>
                <p:cNvSpPr>
                  <a:spLocks noChangeAspect="1"/>
                </p:cNvSpPr>
                <p:nvPr/>
              </p:nvSpPr>
              <p:spPr bwMode="auto">
                <a:xfrm>
                  <a:off x="1326" y="1002"/>
                  <a:ext cx="143" cy="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8" y="9"/>
                    </a:cxn>
                    <a:cxn ang="0">
                      <a:pos x="12" y="11"/>
                    </a:cxn>
                    <a:cxn ang="0">
                      <a:pos x="129" y="58"/>
                    </a:cxn>
                    <a:cxn ang="0">
                      <a:pos x="135" y="60"/>
                    </a:cxn>
                    <a:cxn ang="0">
                      <a:pos x="139" y="63"/>
                    </a:cxn>
                    <a:cxn ang="0">
                      <a:pos x="142" y="65"/>
                    </a:cxn>
                    <a:cxn ang="0">
                      <a:pos x="141" y="69"/>
                    </a:cxn>
                    <a:cxn ang="0">
                      <a:pos x="141" y="71"/>
                    </a:cxn>
                    <a:cxn ang="0">
                      <a:pos x="138" y="74"/>
                    </a:cxn>
                    <a:cxn ang="0">
                      <a:pos x="11" y="60"/>
                    </a:cxn>
                    <a:cxn ang="0">
                      <a:pos x="10" y="61"/>
                    </a:cxn>
                    <a:cxn ang="0">
                      <a:pos x="4" y="59"/>
                    </a:cxn>
                    <a:cxn ang="0">
                      <a:pos x="4" y="60"/>
                    </a:cxn>
                    <a:cxn ang="0">
                      <a:pos x="2" y="62"/>
                    </a:cxn>
                    <a:cxn ang="0">
                      <a:pos x="0" y="65"/>
                    </a:cxn>
                  </a:cxnLst>
                  <a:rect l="0" t="0" r="r" b="b"/>
                  <a:pathLst>
                    <a:path w="143" h="75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7"/>
                      </a:lnTo>
                      <a:lnTo>
                        <a:pt x="8" y="9"/>
                      </a:lnTo>
                      <a:lnTo>
                        <a:pt x="12" y="11"/>
                      </a:lnTo>
                      <a:lnTo>
                        <a:pt x="129" y="58"/>
                      </a:lnTo>
                      <a:lnTo>
                        <a:pt x="135" y="60"/>
                      </a:lnTo>
                      <a:lnTo>
                        <a:pt x="139" y="63"/>
                      </a:lnTo>
                      <a:lnTo>
                        <a:pt x="142" y="65"/>
                      </a:lnTo>
                      <a:lnTo>
                        <a:pt x="141" y="69"/>
                      </a:lnTo>
                      <a:lnTo>
                        <a:pt x="141" y="71"/>
                      </a:lnTo>
                      <a:lnTo>
                        <a:pt x="138" y="74"/>
                      </a:lnTo>
                      <a:lnTo>
                        <a:pt x="11" y="60"/>
                      </a:lnTo>
                      <a:lnTo>
                        <a:pt x="10" y="61"/>
                      </a:lnTo>
                      <a:lnTo>
                        <a:pt x="4" y="59"/>
                      </a:lnTo>
                      <a:lnTo>
                        <a:pt x="4" y="60"/>
                      </a:lnTo>
                      <a:lnTo>
                        <a:pt x="2" y="62"/>
                      </a:lnTo>
                      <a:lnTo>
                        <a:pt x="0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Freeform 207"/>
                <p:cNvSpPr>
                  <a:spLocks noChangeAspect="1"/>
                </p:cNvSpPr>
                <p:nvPr/>
              </p:nvSpPr>
              <p:spPr bwMode="auto">
                <a:xfrm>
                  <a:off x="1324" y="1069"/>
                  <a:ext cx="143" cy="7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2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0" y="7"/>
                    </a:cxn>
                    <a:cxn ang="0">
                      <a:pos x="133" y="57"/>
                    </a:cxn>
                    <a:cxn ang="0">
                      <a:pos x="137" y="61"/>
                    </a:cxn>
                    <a:cxn ang="0">
                      <a:pos x="140" y="61"/>
                    </a:cxn>
                    <a:cxn ang="0">
                      <a:pos x="141" y="65"/>
                    </a:cxn>
                    <a:cxn ang="0">
                      <a:pos x="141" y="66"/>
                    </a:cxn>
                    <a:cxn ang="0">
                      <a:pos x="142" y="71"/>
                    </a:cxn>
                    <a:cxn ang="0">
                      <a:pos x="137" y="71"/>
                    </a:cxn>
                    <a:cxn ang="0">
                      <a:pos x="12" y="59"/>
                    </a:cxn>
                    <a:cxn ang="0">
                      <a:pos x="7" y="59"/>
                    </a:cxn>
                    <a:cxn ang="0">
                      <a:pos x="6" y="59"/>
                    </a:cxn>
                    <a:cxn ang="0">
                      <a:pos x="4" y="59"/>
                    </a:cxn>
                    <a:cxn ang="0">
                      <a:pos x="1" y="59"/>
                    </a:cxn>
                    <a:cxn ang="0">
                      <a:pos x="0" y="61"/>
                    </a:cxn>
                  </a:cxnLst>
                  <a:rect l="0" t="0" r="r" b="b"/>
                  <a:pathLst>
                    <a:path w="143" h="72">
                      <a:moveTo>
                        <a:pt x="0" y="0"/>
                      </a:moveTo>
                      <a:lnTo>
                        <a:pt x="1" y="2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0" y="7"/>
                      </a:lnTo>
                      <a:lnTo>
                        <a:pt x="133" y="57"/>
                      </a:lnTo>
                      <a:lnTo>
                        <a:pt x="137" y="61"/>
                      </a:lnTo>
                      <a:lnTo>
                        <a:pt x="140" y="61"/>
                      </a:lnTo>
                      <a:lnTo>
                        <a:pt x="141" y="65"/>
                      </a:lnTo>
                      <a:lnTo>
                        <a:pt x="141" y="66"/>
                      </a:lnTo>
                      <a:lnTo>
                        <a:pt x="142" y="71"/>
                      </a:lnTo>
                      <a:lnTo>
                        <a:pt x="137" y="71"/>
                      </a:lnTo>
                      <a:lnTo>
                        <a:pt x="12" y="59"/>
                      </a:lnTo>
                      <a:lnTo>
                        <a:pt x="7" y="59"/>
                      </a:lnTo>
                      <a:lnTo>
                        <a:pt x="6" y="59"/>
                      </a:lnTo>
                      <a:lnTo>
                        <a:pt x="4" y="59"/>
                      </a:lnTo>
                      <a:lnTo>
                        <a:pt x="1" y="59"/>
                      </a:lnTo>
                      <a:lnTo>
                        <a:pt x="0" y="61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208"/>
                <p:cNvSpPr>
                  <a:spLocks noChangeAspect="1"/>
                </p:cNvSpPr>
                <p:nvPr/>
              </p:nvSpPr>
              <p:spPr bwMode="auto">
                <a:xfrm>
                  <a:off x="1326" y="1131"/>
                  <a:ext cx="144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2" y="7"/>
                    </a:cxn>
                    <a:cxn ang="0">
                      <a:pos x="7" y="9"/>
                    </a:cxn>
                    <a:cxn ang="0">
                      <a:pos x="10" y="11"/>
                    </a:cxn>
                    <a:cxn ang="0">
                      <a:pos x="133" y="59"/>
                    </a:cxn>
                    <a:cxn ang="0">
                      <a:pos x="136" y="63"/>
                    </a:cxn>
                    <a:cxn ang="0">
                      <a:pos x="139" y="65"/>
                    </a:cxn>
                    <a:cxn ang="0">
                      <a:pos x="143" y="67"/>
                    </a:cxn>
                    <a:cxn ang="0">
                      <a:pos x="143" y="71"/>
                    </a:cxn>
                    <a:cxn ang="0">
                      <a:pos x="141" y="74"/>
                    </a:cxn>
                    <a:cxn ang="0">
                      <a:pos x="138" y="75"/>
                    </a:cxn>
                    <a:cxn ang="0">
                      <a:pos x="9" y="63"/>
                    </a:cxn>
                    <a:cxn ang="0">
                      <a:pos x="6" y="62"/>
                    </a:cxn>
                    <a:cxn ang="0">
                      <a:pos x="6" y="63"/>
                    </a:cxn>
                    <a:cxn ang="0">
                      <a:pos x="3" y="62"/>
                    </a:cxn>
                    <a:cxn ang="0">
                      <a:pos x="0" y="64"/>
                    </a:cxn>
                    <a:cxn ang="0">
                      <a:pos x="0" y="66"/>
                    </a:cxn>
                  </a:cxnLst>
                  <a:rect l="0" t="0" r="r" b="b"/>
                  <a:pathLst>
                    <a:path w="144" h="76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2" y="7"/>
                      </a:lnTo>
                      <a:lnTo>
                        <a:pt x="7" y="9"/>
                      </a:lnTo>
                      <a:lnTo>
                        <a:pt x="10" y="11"/>
                      </a:lnTo>
                      <a:lnTo>
                        <a:pt x="133" y="59"/>
                      </a:lnTo>
                      <a:lnTo>
                        <a:pt x="136" y="63"/>
                      </a:lnTo>
                      <a:lnTo>
                        <a:pt x="139" y="65"/>
                      </a:lnTo>
                      <a:lnTo>
                        <a:pt x="143" y="67"/>
                      </a:lnTo>
                      <a:lnTo>
                        <a:pt x="143" y="71"/>
                      </a:lnTo>
                      <a:lnTo>
                        <a:pt x="141" y="74"/>
                      </a:lnTo>
                      <a:lnTo>
                        <a:pt x="138" y="75"/>
                      </a:lnTo>
                      <a:lnTo>
                        <a:pt x="9" y="63"/>
                      </a:lnTo>
                      <a:lnTo>
                        <a:pt x="6" y="62"/>
                      </a:lnTo>
                      <a:lnTo>
                        <a:pt x="6" y="63"/>
                      </a:lnTo>
                      <a:lnTo>
                        <a:pt x="3" y="62"/>
                      </a:lnTo>
                      <a:lnTo>
                        <a:pt x="0" y="64"/>
                      </a:lnTo>
                      <a:lnTo>
                        <a:pt x="0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09"/>
                <p:cNvSpPr>
                  <a:spLocks noChangeAspect="1"/>
                </p:cNvSpPr>
                <p:nvPr/>
              </p:nvSpPr>
              <p:spPr bwMode="auto">
                <a:xfrm>
                  <a:off x="1325" y="1202"/>
                  <a:ext cx="144" cy="7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6" y="6"/>
                    </a:cxn>
                    <a:cxn ang="0">
                      <a:pos x="11" y="7"/>
                    </a:cxn>
                    <a:cxn ang="0">
                      <a:pos x="131" y="54"/>
                    </a:cxn>
                    <a:cxn ang="0">
                      <a:pos x="136" y="58"/>
                    </a:cxn>
                    <a:cxn ang="0">
                      <a:pos x="139" y="59"/>
                    </a:cxn>
                    <a:cxn ang="0">
                      <a:pos x="143" y="63"/>
                    </a:cxn>
                    <a:cxn ang="0">
                      <a:pos x="143" y="66"/>
                    </a:cxn>
                    <a:cxn ang="0">
                      <a:pos x="140" y="69"/>
                    </a:cxn>
                    <a:cxn ang="0">
                      <a:pos x="138" y="69"/>
                    </a:cxn>
                    <a:cxn ang="0">
                      <a:pos x="11" y="57"/>
                    </a:cxn>
                    <a:cxn ang="0">
                      <a:pos x="7" y="58"/>
                    </a:cxn>
                    <a:cxn ang="0">
                      <a:pos x="4" y="57"/>
                    </a:cxn>
                    <a:cxn ang="0">
                      <a:pos x="1" y="57"/>
                    </a:cxn>
                    <a:cxn ang="0">
                      <a:pos x="1" y="59"/>
                    </a:cxn>
                    <a:cxn ang="0">
                      <a:pos x="0" y="62"/>
                    </a:cxn>
                  </a:cxnLst>
                  <a:rect l="0" t="0" r="r" b="b"/>
                  <a:pathLst>
                    <a:path w="144" h="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11" y="7"/>
                      </a:lnTo>
                      <a:lnTo>
                        <a:pt x="131" y="54"/>
                      </a:lnTo>
                      <a:lnTo>
                        <a:pt x="136" y="58"/>
                      </a:lnTo>
                      <a:lnTo>
                        <a:pt x="139" y="59"/>
                      </a:lnTo>
                      <a:lnTo>
                        <a:pt x="143" y="63"/>
                      </a:lnTo>
                      <a:lnTo>
                        <a:pt x="143" y="66"/>
                      </a:lnTo>
                      <a:lnTo>
                        <a:pt x="140" y="69"/>
                      </a:lnTo>
                      <a:lnTo>
                        <a:pt x="138" y="69"/>
                      </a:lnTo>
                      <a:lnTo>
                        <a:pt x="11" y="57"/>
                      </a:lnTo>
                      <a:lnTo>
                        <a:pt x="7" y="58"/>
                      </a:lnTo>
                      <a:lnTo>
                        <a:pt x="4" y="57"/>
                      </a:lnTo>
                      <a:lnTo>
                        <a:pt x="1" y="57"/>
                      </a:lnTo>
                      <a:lnTo>
                        <a:pt x="1" y="59"/>
                      </a:lnTo>
                      <a:lnTo>
                        <a:pt x="0" y="62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210"/>
                <p:cNvSpPr>
                  <a:spLocks noChangeAspect="1"/>
                </p:cNvSpPr>
                <p:nvPr/>
              </p:nvSpPr>
              <p:spPr bwMode="auto">
                <a:xfrm>
                  <a:off x="1327" y="1260"/>
                  <a:ext cx="142" cy="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3" y="7"/>
                    </a:cxn>
                    <a:cxn ang="0">
                      <a:pos x="6" y="8"/>
                    </a:cxn>
                    <a:cxn ang="0">
                      <a:pos x="11" y="11"/>
                    </a:cxn>
                    <a:cxn ang="0">
                      <a:pos x="132" y="61"/>
                    </a:cxn>
                    <a:cxn ang="0">
                      <a:pos x="137" y="64"/>
                    </a:cxn>
                    <a:cxn ang="0">
                      <a:pos x="137" y="65"/>
                    </a:cxn>
                    <a:cxn ang="0">
                      <a:pos x="140" y="68"/>
                    </a:cxn>
                    <a:cxn ang="0">
                      <a:pos x="141" y="71"/>
                    </a:cxn>
                    <a:cxn ang="0">
                      <a:pos x="139" y="74"/>
                    </a:cxn>
                    <a:cxn ang="0">
                      <a:pos x="136" y="75"/>
                    </a:cxn>
                    <a:cxn ang="0">
                      <a:pos x="11" y="62"/>
                    </a:cxn>
                    <a:cxn ang="0">
                      <a:pos x="8" y="62"/>
                    </a:cxn>
                    <a:cxn ang="0">
                      <a:pos x="6" y="62"/>
                    </a:cxn>
                    <a:cxn ang="0">
                      <a:pos x="4" y="62"/>
                    </a:cxn>
                    <a:cxn ang="0">
                      <a:pos x="2" y="63"/>
                    </a:cxn>
                    <a:cxn ang="0">
                      <a:pos x="2" y="66"/>
                    </a:cxn>
                  </a:cxnLst>
                  <a:rect l="0" t="0" r="r" b="b"/>
                  <a:pathLst>
                    <a:path w="142" h="7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3" y="7"/>
                      </a:lnTo>
                      <a:lnTo>
                        <a:pt x="6" y="8"/>
                      </a:lnTo>
                      <a:lnTo>
                        <a:pt x="11" y="11"/>
                      </a:lnTo>
                      <a:lnTo>
                        <a:pt x="132" y="61"/>
                      </a:lnTo>
                      <a:lnTo>
                        <a:pt x="137" y="64"/>
                      </a:lnTo>
                      <a:lnTo>
                        <a:pt x="137" y="65"/>
                      </a:lnTo>
                      <a:lnTo>
                        <a:pt x="140" y="68"/>
                      </a:lnTo>
                      <a:lnTo>
                        <a:pt x="141" y="71"/>
                      </a:lnTo>
                      <a:lnTo>
                        <a:pt x="139" y="74"/>
                      </a:lnTo>
                      <a:lnTo>
                        <a:pt x="136" y="75"/>
                      </a:lnTo>
                      <a:lnTo>
                        <a:pt x="11" y="62"/>
                      </a:lnTo>
                      <a:lnTo>
                        <a:pt x="8" y="62"/>
                      </a:lnTo>
                      <a:lnTo>
                        <a:pt x="6" y="62"/>
                      </a:lnTo>
                      <a:lnTo>
                        <a:pt x="4" y="62"/>
                      </a:lnTo>
                      <a:lnTo>
                        <a:pt x="2" y="63"/>
                      </a:lnTo>
                      <a:lnTo>
                        <a:pt x="2" y="66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211"/>
                <p:cNvSpPr>
                  <a:spLocks noChangeAspect="1"/>
                </p:cNvSpPr>
                <p:nvPr/>
              </p:nvSpPr>
              <p:spPr bwMode="auto">
                <a:xfrm>
                  <a:off x="1326" y="1328"/>
                  <a:ext cx="142" cy="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4" y="4"/>
                    </a:cxn>
                    <a:cxn ang="0">
                      <a:pos x="4" y="5"/>
                    </a:cxn>
                    <a:cxn ang="0">
                      <a:pos x="10" y="8"/>
                    </a:cxn>
                    <a:cxn ang="0">
                      <a:pos x="129" y="57"/>
                    </a:cxn>
                    <a:cxn ang="0">
                      <a:pos x="136" y="59"/>
                    </a:cxn>
                    <a:cxn ang="0">
                      <a:pos x="138" y="62"/>
                    </a:cxn>
                    <a:cxn ang="0">
                      <a:pos x="139" y="66"/>
                    </a:cxn>
                    <a:cxn ang="0">
                      <a:pos x="141" y="68"/>
                    </a:cxn>
                    <a:cxn ang="0">
                      <a:pos x="140" y="70"/>
                    </a:cxn>
                    <a:cxn ang="0">
                      <a:pos x="136" y="73"/>
                    </a:cxn>
                    <a:cxn ang="0">
                      <a:pos x="12" y="59"/>
                    </a:cxn>
                    <a:cxn ang="0">
                      <a:pos x="8" y="59"/>
                    </a:cxn>
                    <a:cxn ang="0">
                      <a:pos x="4" y="59"/>
                    </a:cxn>
                    <a:cxn ang="0">
                      <a:pos x="3" y="59"/>
                    </a:cxn>
                    <a:cxn ang="0">
                      <a:pos x="3" y="61"/>
                    </a:cxn>
                    <a:cxn ang="0">
                      <a:pos x="2" y="64"/>
                    </a:cxn>
                  </a:cxnLst>
                  <a:rect l="0" t="0" r="r" b="b"/>
                  <a:pathLst>
                    <a:path w="142" h="74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4" y="5"/>
                      </a:lnTo>
                      <a:lnTo>
                        <a:pt x="10" y="8"/>
                      </a:lnTo>
                      <a:lnTo>
                        <a:pt x="129" y="57"/>
                      </a:lnTo>
                      <a:lnTo>
                        <a:pt x="136" y="59"/>
                      </a:lnTo>
                      <a:lnTo>
                        <a:pt x="138" y="62"/>
                      </a:lnTo>
                      <a:lnTo>
                        <a:pt x="139" y="66"/>
                      </a:lnTo>
                      <a:lnTo>
                        <a:pt x="141" y="68"/>
                      </a:lnTo>
                      <a:lnTo>
                        <a:pt x="140" y="70"/>
                      </a:lnTo>
                      <a:lnTo>
                        <a:pt x="136" y="73"/>
                      </a:lnTo>
                      <a:lnTo>
                        <a:pt x="12" y="59"/>
                      </a:lnTo>
                      <a:lnTo>
                        <a:pt x="8" y="59"/>
                      </a:lnTo>
                      <a:lnTo>
                        <a:pt x="4" y="59"/>
                      </a:lnTo>
                      <a:lnTo>
                        <a:pt x="3" y="59"/>
                      </a:lnTo>
                      <a:lnTo>
                        <a:pt x="3" y="61"/>
                      </a:lnTo>
                      <a:lnTo>
                        <a:pt x="2" y="64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212"/>
                <p:cNvSpPr>
                  <a:spLocks noChangeAspect="1"/>
                </p:cNvSpPr>
                <p:nvPr/>
              </p:nvSpPr>
              <p:spPr bwMode="auto">
                <a:xfrm>
                  <a:off x="1326" y="1391"/>
                  <a:ext cx="142" cy="7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"/>
                    </a:cxn>
                    <a:cxn ang="0">
                      <a:pos x="1" y="7"/>
                    </a:cxn>
                    <a:cxn ang="0">
                      <a:pos x="5" y="9"/>
                    </a:cxn>
                    <a:cxn ang="0">
                      <a:pos x="11" y="10"/>
                    </a:cxn>
                    <a:cxn ang="0">
                      <a:pos x="129" y="59"/>
                    </a:cxn>
                    <a:cxn ang="0">
                      <a:pos x="137" y="61"/>
                    </a:cxn>
                    <a:cxn ang="0">
                      <a:pos x="138" y="63"/>
                    </a:cxn>
                    <a:cxn ang="0">
                      <a:pos x="141" y="67"/>
                    </a:cxn>
                    <a:cxn ang="0">
                      <a:pos x="141" y="69"/>
                    </a:cxn>
                    <a:cxn ang="0">
                      <a:pos x="140" y="72"/>
                    </a:cxn>
                    <a:cxn ang="0">
                      <a:pos x="135" y="72"/>
                    </a:cxn>
                    <a:cxn ang="0">
                      <a:pos x="73" y="65"/>
                    </a:cxn>
                  </a:cxnLst>
                  <a:rect l="0" t="0" r="r" b="b"/>
                  <a:pathLst>
                    <a:path w="142" h="7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5" y="9"/>
                      </a:lnTo>
                      <a:lnTo>
                        <a:pt x="11" y="10"/>
                      </a:lnTo>
                      <a:lnTo>
                        <a:pt x="129" y="59"/>
                      </a:lnTo>
                      <a:lnTo>
                        <a:pt x="137" y="61"/>
                      </a:lnTo>
                      <a:lnTo>
                        <a:pt x="138" y="63"/>
                      </a:lnTo>
                      <a:lnTo>
                        <a:pt x="141" y="67"/>
                      </a:lnTo>
                      <a:lnTo>
                        <a:pt x="141" y="69"/>
                      </a:lnTo>
                      <a:lnTo>
                        <a:pt x="140" y="72"/>
                      </a:lnTo>
                      <a:lnTo>
                        <a:pt x="135" y="72"/>
                      </a:lnTo>
                      <a:lnTo>
                        <a:pt x="73" y="65"/>
                      </a:lnTo>
                    </a:path>
                  </a:pathLst>
                </a:custGeom>
                <a:noFill/>
                <a:ln w="25400" cap="rnd" cmpd="sng">
                  <a:solidFill>
                    <a:srgbClr val="FF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5" name="Text Box 213"/>
              <p:cNvSpPr txBox="1">
                <a:spLocks noChangeArrowheads="1"/>
              </p:cNvSpPr>
              <p:nvPr/>
            </p:nvSpPr>
            <p:spPr bwMode="auto">
              <a:xfrm>
                <a:off x="1778" y="736"/>
                <a:ext cx="478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50" dirty="0">
                    <a:latin typeface="Symbol" pitchFamily="-112" charset="2"/>
                  </a:rPr>
                  <a:t>g</a:t>
                </a:r>
                <a:r>
                  <a:rPr lang="en-US" sz="1050" b="1" dirty="0" smtClean="0">
                    <a:latin typeface="Symbol" pitchFamily="-112" charset="2"/>
                  </a:rPr>
                  <a:t>, </a:t>
                </a:r>
                <a:r>
                  <a:rPr lang="en-US" sz="1050" b="1" dirty="0" err="1" smtClean="0">
                    <a:latin typeface="Symbol" pitchFamily="-112" charset="2"/>
                  </a:rPr>
                  <a:t>p,</a:t>
                </a:r>
                <a:r>
                  <a:rPr lang="en-US" sz="1050" dirty="0" err="1" smtClean="0">
                    <a:latin typeface="+mj-lt"/>
                  </a:rPr>
                  <a:t>J</a:t>
                </a:r>
                <a:r>
                  <a:rPr lang="en-US" sz="1050" dirty="0" smtClean="0">
                    <a:latin typeface="Symbol" pitchFamily="-112" charset="2"/>
                  </a:rPr>
                  <a:t>/Y</a:t>
                </a:r>
                <a:endParaRPr lang="en-US" sz="1050" b="1" dirty="0">
                  <a:latin typeface="Symbol" pitchFamily="-112" charset="2"/>
                </a:endParaRPr>
              </a:p>
            </p:txBody>
          </p:sp>
        </p:grpSp>
        <p:sp>
          <p:nvSpPr>
            <p:cNvPr id="18" name="Text Box 214"/>
            <p:cNvSpPr txBox="1">
              <a:spLocks noChangeArrowheads="1"/>
            </p:cNvSpPr>
            <p:nvPr/>
          </p:nvSpPr>
          <p:spPr bwMode="auto">
            <a:xfrm>
              <a:off x="158750" y="2874963"/>
              <a:ext cx="330667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>
                  <a:latin typeface="Times New Roman" pitchFamily="-112" charset="0"/>
                </a:rPr>
                <a:t>p</a:t>
              </a:r>
            </a:p>
          </p:txBody>
        </p:sp>
        <p:sp>
          <p:nvSpPr>
            <p:cNvPr id="19" name="Text Box 215"/>
            <p:cNvSpPr txBox="1">
              <a:spLocks noChangeArrowheads="1"/>
            </p:cNvSpPr>
            <p:nvPr/>
          </p:nvSpPr>
          <p:spPr bwMode="auto">
            <a:xfrm>
              <a:off x="3872632" y="2801240"/>
              <a:ext cx="374961" cy="286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100" b="1" dirty="0" err="1">
                  <a:latin typeface="Times New Roman" pitchFamily="-112" charset="0"/>
                </a:rPr>
                <a:t>p</a:t>
              </a:r>
              <a:r>
                <a:rPr lang="en-US" sz="1100" b="1" dirty="0">
                  <a:latin typeface="Times New Roman" pitchFamily="-112" charset="0"/>
                </a:rPr>
                <a:t>’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0" y="715145"/>
            <a:ext cx="585288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Inclusive Reactions in </a:t>
            </a:r>
            <a:r>
              <a:rPr lang="en-US" u="sng" dirty="0" err="1" smtClean="0">
                <a:solidFill>
                  <a:srgbClr val="0000FF"/>
                </a:solidFill>
              </a:rPr>
              <a:t>ep</a:t>
            </a:r>
            <a:r>
              <a:rPr lang="en-US" u="sng" dirty="0" smtClean="0">
                <a:solidFill>
                  <a:srgbClr val="0000FF"/>
                </a:solidFill>
              </a:rPr>
              <a:t>/</a:t>
            </a:r>
            <a:r>
              <a:rPr lang="en-US" u="sng" dirty="0" err="1" smtClean="0">
                <a:solidFill>
                  <a:srgbClr val="0000FF"/>
                </a:solidFill>
              </a:rPr>
              <a:t>eA</a:t>
            </a:r>
            <a:r>
              <a:rPr lang="en-US" u="sng" dirty="0" smtClean="0">
                <a:solidFill>
                  <a:srgbClr val="0000FF"/>
                </a:solidFill>
              </a:rPr>
              <a:t>: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Physics: Structure </a:t>
            </a:r>
            <a:r>
              <a:rPr lang="en-US" sz="1600" dirty="0" err="1" smtClean="0"/>
              <a:t>Fcts</a:t>
            </a:r>
            <a:r>
              <a:rPr lang="en-US" sz="1600" dirty="0" smtClean="0"/>
              <a:t>.: </a:t>
            </a:r>
            <a:r>
              <a:rPr lang="en-US" sz="1600" dirty="0" smtClean="0">
                <a:solidFill>
                  <a:srgbClr val="0000FF"/>
                </a:solidFill>
              </a:rPr>
              <a:t>g</a:t>
            </a:r>
            <a:r>
              <a:rPr lang="en-US" sz="1600" baseline="-25000" dirty="0" smtClean="0">
                <a:solidFill>
                  <a:srgbClr val="0000FF"/>
                </a:solidFill>
              </a:rPr>
              <a:t>1</a:t>
            </a:r>
            <a:r>
              <a:rPr lang="en-US" sz="1600" dirty="0" smtClean="0"/>
              <a:t>, F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, </a:t>
            </a:r>
            <a:r>
              <a:rPr lang="en-US" sz="1600" dirty="0" smtClean="0">
                <a:solidFill>
                  <a:srgbClr val="FF00FF"/>
                </a:solidFill>
              </a:rPr>
              <a:t>F</a:t>
            </a:r>
            <a:r>
              <a:rPr lang="en-US" sz="1600" baseline="-25000" dirty="0" smtClean="0">
                <a:solidFill>
                  <a:srgbClr val="FF00FF"/>
                </a:solidFill>
              </a:rPr>
              <a:t>L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/>
              <a:t>Very good electron id </a:t>
            </a:r>
            <a:r>
              <a:rPr lang="en-US" sz="1600" dirty="0">
                <a:sym typeface="Wingdings"/>
              </a:rPr>
              <a:t> </a:t>
            </a:r>
            <a:r>
              <a:rPr lang="en-US" sz="1600" dirty="0" smtClean="0">
                <a:sym typeface="Wingdings"/>
              </a:rPr>
              <a:t>identify </a:t>
            </a:r>
            <a:r>
              <a:rPr lang="en-US" sz="1600" dirty="0">
                <a:sym typeface="Wingdings"/>
              </a:rPr>
              <a:t>scattered lepton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/>
              <a:t>Momentum/energy and angular resolution of e’ critical</a:t>
            </a:r>
          </a:p>
          <a:p>
            <a:pPr marL="285750" indent="-285750">
              <a:buClr>
                <a:srgbClr val="0000FF"/>
              </a:buClr>
              <a:buFont typeface="Wingdings" charset="2"/>
              <a:buChar char="q"/>
            </a:pPr>
            <a:r>
              <a:rPr lang="en-US" sz="1600" dirty="0" smtClean="0">
                <a:sym typeface="Wingdings"/>
              </a:rPr>
              <a:t>scattered lepton  kinematics of event (x,Q</a:t>
            </a:r>
            <a:r>
              <a:rPr lang="en-US" sz="1600" baseline="30000" dirty="0" smtClean="0">
                <a:sym typeface="Wingdings"/>
              </a:rPr>
              <a:t>2</a:t>
            </a:r>
            <a:r>
              <a:rPr lang="en-US" sz="1600" dirty="0" smtClean="0">
                <a:sym typeface="Wingdings"/>
              </a:rPr>
              <a:t>)</a:t>
            </a:r>
            <a:endParaRPr lang="en-US" sz="1600" dirty="0" smtClean="0"/>
          </a:p>
        </p:txBody>
      </p:sp>
      <p:sp>
        <p:nvSpPr>
          <p:cNvPr id="59" name="TextBox 58"/>
          <p:cNvSpPr txBox="1"/>
          <p:nvPr/>
        </p:nvSpPr>
        <p:spPr>
          <a:xfrm>
            <a:off x="222497" y="2229227"/>
            <a:ext cx="7776488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FF00FF"/>
                </a:solidFill>
                <a:latin typeface="Comic Sans MS"/>
                <a:cs typeface="Comic Sans MS"/>
              </a:rPr>
              <a:t>Semi-inclusive Reactions </a:t>
            </a:r>
            <a:r>
              <a:rPr lang="en-US" u="sng" dirty="0">
                <a:solidFill>
                  <a:srgbClr val="FF00FF"/>
                </a:solidFill>
                <a:latin typeface="Comic Sans MS"/>
                <a:cs typeface="Comic Sans MS"/>
              </a:rPr>
              <a:t>in </a:t>
            </a:r>
            <a:r>
              <a:rPr lang="en-US" u="sng" dirty="0" err="1">
                <a:solidFill>
                  <a:srgbClr val="FF00FF"/>
                </a:solidFill>
                <a:latin typeface="Comic Sans MS"/>
                <a:cs typeface="Comic Sans MS"/>
              </a:rPr>
              <a:t>ep</a:t>
            </a:r>
            <a:r>
              <a:rPr lang="en-US" u="sng" dirty="0">
                <a:solidFill>
                  <a:srgbClr val="FF00FF"/>
                </a:solidFill>
                <a:latin typeface="Comic Sans MS"/>
                <a:cs typeface="Comic Sans MS"/>
              </a:rPr>
              <a:t>/</a:t>
            </a:r>
            <a:r>
              <a:rPr lang="en-US" u="sng" dirty="0" err="1" smtClean="0">
                <a:solidFill>
                  <a:srgbClr val="FF00FF"/>
                </a:solidFill>
                <a:latin typeface="Comic Sans MS"/>
                <a:cs typeface="Comic Sans MS"/>
              </a:rPr>
              <a:t>eA</a:t>
            </a:r>
            <a:r>
              <a:rPr lang="en-US" u="sng" dirty="0" smtClean="0">
                <a:solidFill>
                  <a:srgbClr val="FF00FF"/>
                </a:solidFill>
                <a:latin typeface="Comic Sans MS"/>
                <a:cs typeface="Comic Sans MS"/>
              </a:rPr>
              <a:t>:</a:t>
            </a: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smtClean="0">
                <a:latin typeface="Comic Sans MS"/>
                <a:cs typeface="Comic Sans MS"/>
              </a:rPr>
              <a:t>Physics: TMDs, </a:t>
            </a:r>
            <a:r>
              <a:rPr lang="en-US" sz="1600" dirty="0" err="1" smtClean="0">
                <a:latin typeface="Comic Sans MS"/>
                <a:cs typeface="Comic Sans MS"/>
              </a:rPr>
              <a:t>Helicity</a:t>
            </a:r>
            <a:r>
              <a:rPr lang="en-US" sz="1600" dirty="0" smtClean="0">
                <a:latin typeface="Comic Sans MS"/>
                <a:cs typeface="Comic Sans MS"/>
              </a:rPr>
              <a:t> PDFs, FF </a:t>
            </a:r>
            <a:r>
              <a:rPr lang="en-US" sz="1600" dirty="0" smtClean="0">
                <a:latin typeface="Comic Sans MS"/>
                <a:cs typeface="Comic Sans MS"/>
                <a:sym typeface="Wingdings"/>
              </a:rPr>
              <a:t> flavor separation, </a:t>
            </a:r>
            <a:r>
              <a:rPr lang="en-US" sz="1600" dirty="0" err="1">
                <a:latin typeface="Comic Sans MS"/>
                <a:cs typeface="Comic Sans MS"/>
              </a:rPr>
              <a:t>dihadron</a:t>
            </a:r>
            <a:r>
              <a:rPr lang="en-US" sz="1600" dirty="0">
                <a:latin typeface="Comic Sans MS"/>
                <a:cs typeface="Comic Sans MS"/>
              </a:rPr>
              <a:t>-corr.,… </a:t>
            </a:r>
            <a:endParaRPr lang="en-US" sz="1600" dirty="0" smtClean="0">
              <a:latin typeface="Comic Sans MS"/>
              <a:cs typeface="Comic Sans MS"/>
            </a:endParaRPr>
          </a:p>
          <a:p>
            <a:pPr>
              <a:buClr>
                <a:srgbClr val="FF00FF"/>
              </a:buClr>
            </a:pPr>
            <a:r>
              <a:rPr lang="en-US" sz="1600" dirty="0">
                <a:latin typeface="Comic Sans MS"/>
                <a:cs typeface="Comic Sans MS"/>
              </a:rPr>
              <a:t> </a:t>
            </a:r>
            <a:r>
              <a:rPr lang="en-US" sz="1600" dirty="0" smtClean="0">
                <a:latin typeface="Comic Sans MS"/>
                <a:cs typeface="Comic Sans MS"/>
              </a:rPr>
              <a:t>  </a:t>
            </a:r>
            <a:r>
              <a:rPr lang="en-US" sz="1600" dirty="0" smtClean="0">
                <a:latin typeface="Comic Sans MS"/>
                <a:cs typeface="Comic Sans MS"/>
                <a:sym typeface="Wingdings"/>
              </a:rPr>
              <a:t> </a:t>
            </a:r>
            <a:r>
              <a:rPr lang="en-US" sz="1600" dirty="0" err="1" smtClean="0">
                <a:solidFill>
                  <a:srgbClr val="FF66FF"/>
                </a:solidFill>
                <a:latin typeface="Comic Sans MS"/>
                <a:cs typeface="Comic Sans MS"/>
                <a:sym typeface="Wingdings"/>
              </a:rPr>
              <a:t>Kaon</a:t>
            </a:r>
            <a:r>
              <a:rPr lang="en-US" sz="1600" dirty="0" smtClean="0">
                <a:solidFill>
                  <a:srgbClr val="FF66FF"/>
                </a:solidFill>
                <a:latin typeface="Comic Sans MS"/>
                <a:cs typeface="Comic Sans MS"/>
                <a:sym typeface="Wingdings"/>
              </a:rPr>
              <a:t> asymmetries, cross sections</a:t>
            </a:r>
            <a:endParaRPr lang="en-US" sz="1600" dirty="0" smtClean="0">
              <a:solidFill>
                <a:srgbClr val="FF66FF"/>
              </a:solidFill>
              <a:latin typeface="Comic Sans MS"/>
              <a:cs typeface="Comic Sans MS"/>
            </a:endParaRP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smtClean="0">
                <a:latin typeface="Comic Sans MS"/>
                <a:cs typeface="Comic Sans MS"/>
              </a:rPr>
              <a:t>Excellent particle ID:  </a:t>
            </a:r>
            <a:r>
              <a:rPr lang="en-US" sz="1600" dirty="0" err="1" smtClean="0">
                <a:latin typeface="Symbol" charset="2"/>
                <a:cs typeface="Symbol" charset="2"/>
              </a:rPr>
              <a:t>p</a:t>
            </a:r>
            <a:r>
              <a:rPr lang="en-US" sz="1600" baseline="30000" dirty="0" err="1" smtClean="0">
                <a:latin typeface="Comic Sans MS"/>
                <a:cs typeface="Comic Sans MS"/>
              </a:rPr>
              <a:t>±</a:t>
            </a:r>
            <a:r>
              <a:rPr lang="en-US" sz="1600" dirty="0" err="1" smtClean="0">
                <a:latin typeface="Comic Sans MS"/>
                <a:cs typeface="Comic Sans MS"/>
              </a:rPr>
              <a:t>,K</a:t>
            </a:r>
            <a:r>
              <a:rPr lang="en-US" sz="1600" baseline="30000" dirty="0" err="1" smtClean="0">
                <a:latin typeface="Comic Sans MS"/>
                <a:cs typeface="Comic Sans MS"/>
              </a:rPr>
              <a:t>±</a:t>
            </a:r>
            <a:r>
              <a:rPr lang="en-US" sz="1600" dirty="0" err="1" smtClean="0">
                <a:latin typeface="Comic Sans MS"/>
                <a:cs typeface="Comic Sans MS"/>
              </a:rPr>
              <a:t>,p</a:t>
            </a:r>
            <a:r>
              <a:rPr lang="en-US" sz="1600" baseline="30000" dirty="0" smtClean="0">
                <a:latin typeface="Comic Sans MS"/>
                <a:cs typeface="Comic Sans MS"/>
              </a:rPr>
              <a:t>±</a:t>
            </a:r>
            <a:r>
              <a:rPr lang="en-US" sz="1600" dirty="0" smtClean="0">
                <a:latin typeface="Comic Sans MS"/>
                <a:cs typeface="Comic Sans MS"/>
              </a:rPr>
              <a:t> separation over a wide range in -3&lt;</a:t>
            </a:r>
            <a:r>
              <a:rPr lang="en-US" sz="1600" dirty="0" smtClean="0">
                <a:latin typeface="Symbol" charset="2"/>
                <a:cs typeface="Symbol" charset="2"/>
              </a:rPr>
              <a:t>h</a:t>
            </a:r>
            <a:r>
              <a:rPr lang="en-US" sz="1600" dirty="0" smtClean="0">
                <a:latin typeface="Comic Sans MS"/>
                <a:cs typeface="Comic Sans MS"/>
              </a:rPr>
              <a:t>&lt;3</a:t>
            </a:r>
            <a:endParaRPr lang="en-US" sz="1600" dirty="0" smtClean="0">
              <a:latin typeface="Symbol" charset="2"/>
              <a:cs typeface="Symbol" charset="2"/>
            </a:endParaRPr>
          </a:p>
          <a:p>
            <a:pPr>
              <a:buClr>
                <a:srgbClr val="FF00FF"/>
              </a:buClr>
            </a:pPr>
            <a:r>
              <a:rPr lang="en-US" sz="1600" dirty="0" smtClean="0">
                <a:latin typeface="Comic Sans MS"/>
                <a:cs typeface="Comic Sans MS"/>
              </a:rPr>
              <a:t>   </a:t>
            </a:r>
            <a:r>
              <a:rPr lang="en-US" sz="1600" dirty="0" err="1" smtClean="0">
                <a:latin typeface="Comic Sans MS"/>
                <a:cs typeface="Comic Sans MS"/>
                <a:sym typeface="Wingdings"/>
              </a:rPr>
              <a:t></a:t>
            </a:r>
            <a:r>
              <a:rPr lang="en-US" sz="1600" dirty="0" smtClean="0">
                <a:latin typeface="Comic Sans MS"/>
                <a:cs typeface="Comic Sans MS"/>
                <a:sym typeface="Wingdings"/>
              </a:rPr>
              <a:t> excellent momentum resolution at forward </a:t>
            </a:r>
            <a:r>
              <a:rPr lang="en-US" sz="1600" dirty="0" err="1" smtClean="0">
                <a:latin typeface="Comic Sans MS"/>
                <a:cs typeface="Comic Sans MS"/>
                <a:sym typeface="Wingdings"/>
              </a:rPr>
              <a:t>rapidities</a:t>
            </a:r>
            <a:endParaRPr lang="en-US" sz="1600" dirty="0" smtClean="0">
              <a:latin typeface="Comic Sans MS"/>
              <a:cs typeface="Comic Sans MS"/>
            </a:endParaRP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err="1" smtClean="0">
                <a:latin typeface="Comic Sans MS"/>
                <a:cs typeface="Comic Sans MS"/>
                <a:sym typeface="Wingdings"/>
              </a:rPr>
              <a:t>TMDs</a:t>
            </a:r>
            <a:r>
              <a:rPr lang="en-US" sz="1600" dirty="0" smtClean="0">
                <a:latin typeface="Comic Sans MS"/>
                <a:cs typeface="Comic Sans MS"/>
                <a:sym typeface="Wingdings"/>
              </a:rPr>
              <a:t>: full </a:t>
            </a:r>
            <a:r>
              <a:rPr lang="en-US" sz="1600" dirty="0" smtClean="0">
                <a:latin typeface="Symbol" charset="2"/>
                <a:cs typeface="Symbol" charset="2"/>
                <a:sym typeface="Wingdings"/>
              </a:rPr>
              <a:t>F</a:t>
            </a:r>
            <a:r>
              <a:rPr lang="en-US" sz="1600" dirty="0" smtClean="0">
                <a:latin typeface="Comic Sans MS"/>
                <a:cs typeface="Comic Sans MS"/>
                <a:sym typeface="Wingdings"/>
              </a:rPr>
              <a:t>-coverage around </a:t>
            </a:r>
            <a:r>
              <a:rPr lang="en-US" sz="2000" dirty="0" err="1" smtClean="0"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sz="1600" dirty="0" smtClean="0">
                <a:latin typeface="Comic Sans MS"/>
                <a:cs typeface="Comic Sans MS"/>
                <a:sym typeface="Wingdings"/>
              </a:rPr>
              <a:t>*, wide p</a:t>
            </a:r>
            <a:r>
              <a:rPr lang="en-US" sz="1600" baseline="-25000" dirty="0" smtClean="0">
                <a:latin typeface="Comic Sans MS"/>
                <a:cs typeface="Comic Sans MS"/>
                <a:sym typeface="Wingdings"/>
              </a:rPr>
              <a:t>t</a:t>
            </a:r>
            <a:r>
              <a:rPr lang="en-US" sz="1600" dirty="0" smtClean="0">
                <a:latin typeface="Comic Sans MS"/>
                <a:cs typeface="Comic Sans MS"/>
                <a:sym typeface="Wingdings"/>
              </a:rPr>
              <a:t> coverage</a:t>
            </a:r>
          </a:p>
          <a:p>
            <a:pPr marL="285750" indent="-285750">
              <a:buClr>
                <a:srgbClr val="FF00FF"/>
              </a:buClr>
              <a:buFont typeface="Wingdings" charset="2"/>
              <a:buChar char="q"/>
            </a:pPr>
            <a:r>
              <a:rPr lang="en-US" sz="1600" dirty="0" smtClean="0">
                <a:latin typeface="Comic Sans MS"/>
                <a:cs typeface="Comic Sans MS"/>
                <a:sym typeface="Wingdings"/>
              </a:rPr>
              <a:t>Excellent vertex resolution  Charm, </a:t>
            </a:r>
            <a:r>
              <a:rPr lang="en-US" sz="1600" dirty="0">
                <a:latin typeface="Comic Sans MS"/>
                <a:cs typeface="Comic Sans MS"/>
                <a:sym typeface="Wingdings"/>
              </a:rPr>
              <a:t>B</a:t>
            </a:r>
            <a:r>
              <a:rPr lang="en-US" sz="1600" dirty="0" smtClean="0">
                <a:latin typeface="Comic Sans MS"/>
                <a:cs typeface="Comic Sans MS"/>
                <a:sym typeface="Wingdings"/>
              </a:rPr>
              <a:t>ottom separation</a:t>
            </a:r>
            <a:endParaRPr lang="en-US" sz="1600" dirty="0" smtClean="0">
              <a:latin typeface="Comic Sans MS"/>
              <a:cs typeface="Comic Sans M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9956" y="4213418"/>
            <a:ext cx="814838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00FF00"/>
                </a:solidFill>
              </a:rPr>
              <a:t>Exclusive Reactions </a:t>
            </a:r>
            <a:r>
              <a:rPr lang="en-US" u="sng" dirty="0">
                <a:solidFill>
                  <a:srgbClr val="00FF00"/>
                </a:solidFill>
              </a:rPr>
              <a:t>in </a:t>
            </a:r>
            <a:r>
              <a:rPr lang="en-US" u="sng" dirty="0" err="1">
                <a:solidFill>
                  <a:srgbClr val="00FF00"/>
                </a:solidFill>
              </a:rPr>
              <a:t>ep</a:t>
            </a:r>
            <a:r>
              <a:rPr lang="en-US" u="sng" dirty="0">
                <a:solidFill>
                  <a:srgbClr val="00FF00"/>
                </a:solidFill>
              </a:rPr>
              <a:t>/</a:t>
            </a:r>
            <a:r>
              <a:rPr lang="en-US" u="sng" dirty="0" err="1" smtClean="0">
                <a:solidFill>
                  <a:srgbClr val="00FF00"/>
                </a:solidFill>
              </a:rPr>
              <a:t>eA</a:t>
            </a:r>
            <a:r>
              <a:rPr lang="en-US" u="sng" dirty="0" smtClean="0">
                <a:solidFill>
                  <a:srgbClr val="00FF00"/>
                </a:solidFill>
              </a:rPr>
              <a:t>:</a:t>
            </a:r>
          </a:p>
          <a:p>
            <a:pPr marL="285750" indent="-285750">
              <a:buClr>
                <a:srgbClr val="00FF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dk1"/>
                </a:solidFill>
              </a:rPr>
              <a:t>Physics: </a:t>
            </a:r>
            <a:r>
              <a:rPr lang="en-US" sz="1600" dirty="0" smtClean="0"/>
              <a:t>DVCS</a:t>
            </a:r>
            <a:r>
              <a:rPr lang="en-US" sz="1600" dirty="0" smtClean="0">
                <a:solidFill>
                  <a:schemeClr val="dk1"/>
                </a:solidFill>
              </a:rPr>
              <a:t>, excl. VM/PS prod. </a:t>
            </a:r>
            <a:r>
              <a:rPr lang="en-US" sz="1600" dirty="0" smtClean="0">
                <a:solidFill>
                  <a:schemeClr val="dk1"/>
                </a:solidFill>
                <a:sym typeface="Wingdings"/>
              </a:rPr>
              <a:t> GPDs, </a:t>
            </a:r>
            <a:r>
              <a:rPr lang="en-US" sz="1600" dirty="0" err="1" smtClean="0">
                <a:solidFill>
                  <a:schemeClr val="dk1"/>
                </a:solidFill>
                <a:sym typeface="Wingdings"/>
              </a:rPr>
              <a:t>parton</a:t>
            </a:r>
            <a:r>
              <a:rPr lang="en-US" sz="1600" dirty="0" smtClean="0">
                <a:solidFill>
                  <a:schemeClr val="dk1"/>
                </a:solidFill>
                <a:sym typeface="Wingdings"/>
              </a:rPr>
              <a:t> imaging in </a:t>
            </a:r>
            <a:r>
              <a:rPr lang="en-US" sz="1600" dirty="0" err="1" smtClean="0">
                <a:solidFill>
                  <a:schemeClr val="dk1"/>
                </a:solidFill>
                <a:sym typeface="Wingdings"/>
              </a:rPr>
              <a:t>b</a:t>
            </a:r>
            <a:r>
              <a:rPr lang="en-US" sz="1600" baseline="-25000" dirty="0" err="1" smtClean="0">
                <a:solidFill>
                  <a:schemeClr val="dk1"/>
                </a:solidFill>
                <a:sym typeface="Wingdings"/>
              </a:rPr>
              <a:t>T</a:t>
            </a:r>
            <a:r>
              <a:rPr lang="en-US" sz="1600" baseline="-25000" dirty="0" smtClean="0">
                <a:solidFill>
                  <a:schemeClr val="dk1"/>
                </a:solidFill>
                <a:sym typeface="Wingdings"/>
              </a:rPr>
              <a:t>; </a:t>
            </a:r>
            <a:r>
              <a:rPr lang="en-US" sz="1600" dirty="0" smtClean="0">
                <a:solidFill>
                  <a:schemeClr val="dk1"/>
                </a:solidFill>
                <a:sym typeface="Wingdings"/>
              </a:rPr>
              <a:t>g(x,Q</a:t>
            </a:r>
            <a:r>
              <a:rPr lang="en-US" sz="1600" baseline="30000" dirty="0" smtClean="0">
                <a:solidFill>
                  <a:schemeClr val="dk1"/>
                </a:solidFill>
                <a:sym typeface="Wingdings"/>
              </a:rPr>
              <a:t>2</a:t>
            </a:r>
            <a:r>
              <a:rPr lang="en-US" sz="1600" dirty="0" smtClean="0">
                <a:solidFill>
                  <a:schemeClr val="dk1"/>
                </a:solidFill>
                <a:sym typeface="Wingdings"/>
              </a:rPr>
              <a:t>,b</a:t>
            </a:r>
            <a:r>
              <a:rPr lang="en-US" sz="1600" baseline="-25000" dirty="0" smtClean="0">
                <a:solidFill>
                  <a:schemeClr val="dk1"/>
                </a:solidFill>
                <a:sym typeface="Wingdings"/>
              </a:rPr>
              <a:t>T</a:t>
            </a:r>
            <a:r>
              <a:rPr lang="en-US" sz="1600" dirty="0" smtClean="0">
                <a:solidFill>
                  <a:schemeClr val="dk1"/>
                </a:solidFill>
                <a:sym typeface="Wingdings"/>
              </a:rPr>
              <a:t>)</a:t>
            </a:r>
            <a:endParaRPr lang="en-US" sz="1600" dirty="0" smtClean="0">
              <a:solidFill>
                <a:schemeClr val="dk1"/>
              </a:solidFill>
            </a:endParaRPr>
          </a:p>
          <a:p>
            <a:pPr marL="285750" indent="-285750">
              <a:buClr>
                <a:srgbClr val="00FF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dk1"/>
                </a:solidFill>
              </a:rPr>
              <a:t>Exclusivity </a:t>
            </a:r>
            <a:r>
              <a:rPr lang="en-US" sz="1600" dirty="0" smtClean="0">
                <a:solidFill>
                  <a:schemeClr val="dk1"/>
                </a:solidFill>
                <a:sym typeface="Wingdings"/>
              </a:rPr>
              <a:t> large rapidity coverage  rapidity gap events</a:t>
            </a:r>
          </a:p>
          <a:p>
            <a:pPr>
              <a:buClr>
                <a:srgbClr val="00FF00"/>
              </a:buClr>
            </a:pPr>
            <a:r>
              <a:rPr lang="en-US" sz="1600" dirty="0" smtClean="0">
                <a:solidFill>
                  <a:schemeClr val="dk1"/>
                </a:solidFill>
                <a:sym typeface="Wingdings"/>
              </a:rPr>
              <a:t>                ↘</a:t>
            </a:r>
            <a:r>
              <a:rPr lang="en-US" sz="1600" dirty="0" smtClean="0">
                <a:solidFill>
                  <a:schemeClr val="dk1"/>
                </a:solidFill>
              </a:rPr>
              <a:t>  reconstruction of all particles in event</a:t>
            </a:r>
          </a:p>
          <a:p>
            <a:pPr>
              <a:buClr>
                <a:srgbClr val="00FF00"/>
              </a:buClr>
            </a:pPr>
            <a:endParaRPr lang="en-US" sz="1600" dirty="0" smtClean="0">
              <a:solidFill>
                <a:schemeClr val="dk1"/>
              </a:solidFill>
            </a:endParaRPr>
          </a:p>
          <a:p>
            <a:pPr marL="285750" indent="-285750">
              <a:buClr>
                <a:srgbClr val="00FF00"/>
              </a:buClr>
              <a:buFont typeface="Wingdings" charset="2"/>
              <a:buChar char="q"/>
            </a:pPr>
            <a:r>
              <a:rPr lang="en-US" sz="1600" dirty="0" smtClean="0">
                <a:solidFill>
                  <a:schemeClr val="dk1"/>
                </a:solidFill>
              </a:rPr>
              <a:t>high resolution, wide coverage </a:t>
            </a:r>
            <a:r>
              <a:rPr lang="en-US" sz="1600" dirty="0">
                <a:solidFill>
                  <a:schemeClr val="dk1"/>
                </a:solidFill>
              </a:rPr>
              <a:t>in </a:t>
            </a:r>
            <a:r>
              <a:rPr lang="en-US" sz="1600" dirty="0" smtClean="0">
                <a:solidFill>
                  <a:schemeClr val="dk1"/>
                </a:solidFill>
              </a:rPr>
              <a:t>t </a:t>
            </a:r>
            <a:r>
              <a:rPr lang="en-US" sz="1600" dirty="0" smtClean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sz="1600" dirty="0" err="1" smtClean="0">
                <a:solidFill>
                  <a:schemeClr val="dk1"/>
                </a:solidFill>
                <a:sym typeface="Wingdings"/>
              </a:rPr>
              <a:t>b</a:t>
            </a:r>
            <a:r>
              <a:rPr lang="en-US" sz="1600" baseline="-25000" dirty="0" err="1" smtClean="0">
                <a:solidFill>
                  <a:schemeClr val="dk1"/>
                </a:solidFill>
                <a:sym typeface="Wingdings"/>
              </a:rPr>
              <a:t>t</a:t>
            </a:r>
            <a:r>
              <a:rPr lang="en-US" sz="1600" dirty="0" smtClean="0">
                <a:solidFill>
                  <a:schemeClr val="dk1"/>
                </a:solidFill>
              </a:rPr>
              <a:t> </a:t>
            </a:r>
            <a:r>
              <a:rPr lang="en-US" sz="1600" dirty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sz="1600" dirty="0">
                <a:solidFill>
                  <a:schemeClr val="dk1"/>
                </a:solidFill>
              </a:rPr>
              <a:t>Roman </a:t>
            </a:r>
            <a:r>
              <a:rPr lang="en-US" sz="1600" dirty="0" smtClean="0">
                <a:solidFill>
                  <a:schemeClr val="dk1"/>
                </a:solidFill>
              </a:rPr>
              <a:t>pots</a:t>
            </a:r>
          </a:p>
          <a:p>
            <a:pPr marL="285750" indent="-285750">
              <a:buClr>
                <a:srgbClr val="00FF00"/>
              </a:buClr>
              <a:buFont typeface="Wingdings" charset="2"/>
              <a:buChar char="q"/>
            </a:pPr>
            <a:r>
              <a:rPr lang="en-US" sz="1600" dirty="0" err="1" smtClean="0">
                <a:solidFill>
                  <a:schemeClr val="dk1"/>
                </a:solidFill>
              </a:rPr>
              <a:t>eA</a:t>
            </a:r>
            <a:r>
              <a:rPr lang="en-US" sz="1600" dirty="0" smtClean="0">
                <a:solidFill>
                  <a:schemeClr val="dk1"/>
                </a:solidFill>
              </a:rPr>
              <a:t>: veto nucleus breakup, determine impact parameter of collision</a:t>
            </a:r>
          </a:p>
          <a:p>
            <a:pPr>
              <a:buClr>
                <a:srgbClr val="00FF00"/>
              </a:buClr>
            </a:pPr>
            <a:r>
              <a:rPr lang="en-US" sz="1600" dirty="0">
                <a:solidFill>
                  <a:schemeClr val="dk1"/>
                </a:solidFill>
              </a:rPr>
              <a:t> </a:t>
            </a:r>
            <a:r>
              <a:rPr lang="en-US" sz="1600" dirty="0" smtClean="0">
                <a:solidFill>
                  <a:schemeClr val="dk1"/>
                </a:solidFill>
              </a:rPr>
              <a:t>  </a:t>
            </a:r>
            <a:r>
              <a:rPr lang="en-US" sz="1600" dirty="0" smtClean="0">
                <a:solidFill>
                  <a:schemeClr val="dk1"/>
                </a:solidFill>
                <a:sym typeface="Wingdings"/>
              </a:rPr>
              <a:t> acceptance for neutrons in ZDC</a:t>
            </a:r>
            <a:endParaRPr lang="en-US" sz="1600" dirty="0" smtClean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93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Comic Sans MS"/>
                <a:ea typeface="ＭＳ Ｐゴシック" charset="0"/>
                <a:cs typeface="Comic Sans MS"/>
              </a:rPr>
              <a:t>Forward EM Calorimeter (FEMC)</a:t>
            </a:r>
          </a:p>
        </p:txBody>
      </p:sp>
      <p:sp>
        <p:nvSpPr>
          <p:cNvPr id="67586" name="Date Placeholder 3"/>
          <p:cNvSpPr>
            <a:spLocks noGrp="1"/>
          </p:cNvSpPr>
          <p:nvPr>
            <p:ph type="dt" sz="half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smtClean="0">
                <a:solidFill>
                  <a:srgbClr val="0080FF"/>
                </a:solidFill>
                <a:latin typeface="Comic Sans MS"/>
                <a:cs typeface="Comic Sans MS"/>
              </a:rPr>
              <a:t>A.Kiselev</a:t>
            </a:r>
            <a:endParaRPr lang="ru-RU" sz="1400" dirty="0">
              <a:solidFill>
                <a:srgbClr val="0080FF"/>
              </a:solidFill>
              <a:latin typeface="Comic Sans MS"/>
              <a:cs typeface="Comic Sans M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EEB45-469B-C445-A2A6-597CC1D4FAC3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67589" name="Rectangle 3"/>
          <p:cNvSpPr txBox="1">
            <a:spLocks noChangeArrowheads="1"/>
          </p:cNvSpPr>
          <p:nvPr/>
        </p:nvSpPr>
        <p:spPr bwMode="auto">
          <a:xfrm>
            <a:off x="16472" y="3726320"/>
            <a:ext cx="4604767" cy="1412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9pPr>
          </a:lstStyle>
          <a:p>
            <a:pPr marL="0" indent="0" eaLnBrk="1" hangingPunct="1">
              <a:spcBef>
                <a:spcPts val="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sz="1200" dirty="0" smtClean="0">
                <a:latin typeface="Comic Sans MS"/>
                <a:cs typeface="Comic Sans MS"/>
              </a:rPr>
              <a:t> tungsten </a:t>
            </a:r>
            <a:r>
              <a:rPr lang="en-US" sz="1200" dirty="0">
                <a:latin typeface="Comic Sans MS"/>
                <a:cs typeface="Comic Sans MS"/>
              </a:rPr>
              <a:t>powder scintillating fiber sampling calorimeter </a:t>
            </a:r>
            <a:endParaRPr lang="en-US" sz="1200" dirty="0" smtClean="0">
              <a:latin typeface="Comic Sans MS"/>
              <a:cs typeface="Comic Sans MS"/>
            </a:endParaRPr>
          </a:p>
          <a:p>
            <a:pPr marL="0" indent="0" eaLnBrk="1" hangingPunct="1">
              <a:spcBef>
                <a:spcPts val="0"/>
              </a:spcBef>
              <a:buClr>
                <a:srgbClr val="0000FF"/>
              </a:buClr>
              <a:buSzPct val="100000"/>
            </a:pPr>
            <a:r>
              <a:rPr lang="en-US" sz="1200" dirty="0">
                <a:latin typeface="Comic Sans MS"/>
                <a:cs typeface="Comic Sans MS"/>
              </a:rPr>
              <a:t> </a:t>
            </a:r>
            <a:r>
              <a:rPr lang="en-US" sz="1200" dirty="0" smtClean="0">
                <a:latin typeface="Comic Sans MS"/>
                <a:cs typeface="Comic Sans MS"/>
              </a:rPr>
              <a:t>  technology  </a:t>
            </a:r>
            <a:endParaRPr lang="en-US" sz="1200" dirty="0">
              <a:latin typeface="Comic Sans MS"/>
              <a:cs typeface="Comic Sans MS"/>
            </a:endParaRPr>
          </a:p>
          <a:p>
            <a:pPr marL="0" indent="0" eaLnBrk="1" hangingPunct="1">
              <a:spcBef>
                <a:spcPts val="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sz="1200" dirty="0" smtClean="0">
                <a:latin typeface="Comic Sans MS"/>
                <a:cs typeface="Comic Sans MS"/>
              </a:rPr>
              <a:t> +</a:t>
            </a:r>
            <a:r>
              <a:rPr lang="en-US" sz="1200" dirty="0">
                <a:latin typeface="Comic Sans MS"/>
                <a:cs typeface="Comic Sans MS"/>
              </a:rPr>
              <a:t>2500mm from the IP; non-projective geometry</a:t>
            </a:r>
          </a:p>
          <a:p>
            <a:pPr marL="0" indent="0" eaLnBrk="1" hangingPunct="1">
              <a:spcBef>
                <a:spcPts val="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sz="1200" dirty="0" smtClean="0">
                <a:latin typeface="Comic Sans MS"/>
                <a:cs typeface="Comic Sans MS"/>
              </a:rPr>
              <a:t> sampling </a:t>
            </a:r>
            <a:r>
              <a:rPr lang="en-US" sz="1200" dirty="0">
                <a:latin typeface="Comic Sans MS"/>
                <a:cs typeface="Comic Sans MS"/>
              </a:rPr>
              <a:t>fraction for e/m showers ~2.6%</a:t>
            </a:r>
          </a:p>
          <a:p>
            <a:pPr marL="0" indent="0" eaLnBrk="1" hangingPunct="1">
              <a:spcBef>
                <a:spcPts val="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altLang="ja-JP" sz="1200" dirty="0" smtClean="0">
                <a:latin typeface="Comic Sans MS"/>
                <a:cs typeface="Comic Sans MS"/>
              </a:rPr>
              <a:t> </a:t>
            </a:r>
            <a:r>
              <a:rPr lang="ja-JP" altLang="en-US" sz="1200" dirty="0" smtClean="0">
                <a:latin typeface="Comic Sans MS"/>
                <a:cs typeface="Comic Sans MS"/>
              </a:rPr>
              <a:t>“</a:t>
            </a:r>
            <a:r>
              <a:rPr lang="en-US" sz="1200" dirty="0">
                <a:latin typeface="Comic Sans MS"/>
                <a:cs typeface="Comic Sans MS"/>
              </a:rPr>
              <a:t>medium speed</a:t>
            </a:r>
            <a:r>
              <a:rPr lang="ja-JP" altLang="en-US" sz="1200" dirty="0">
                <a:latin typeface="Comic Sans MS"/>
                <a:cs typeface="Comic Sans MS"/>
              </a:rPr>
              <a:t>”</a:t>
            </a:r>
            <a:r>
              <a:rPr lang="en-US" sz="1200" dirty="0">
                <a:latin typeface="Comic Sans MS"/>
                <a:cs typeface="Comic Sans MS"/>
              </a:rPr>
              <a:t> simulation (up to energy deposit in </a:t>
            </a:r>
            <a:endParaRPr lang="en-US" sz="1200" dirty="0" smtClean="0">
              <a:latin typeface="Comic Sans MS"/>
              <a:cs typeface="Comic Sans MS"/>
            </a:endParaRPr>
          </a:p>
          <a:p>
            <a:pPr marL="0" indent="0" eaLnBrk="1" hangingPunct="1">
              <a:spcBef>
                <a:spcPts val="0"/>
              </a:spcBef>
              <a:buClr>
                <a:srgbClr val="0000FF"/>
              </a:buClr>
              <a:buSzPct val="100000"/>
            </a:pPr>
            <a:r>
              <a:rPr lang="en-US" sz="1200" dirty="0">
                <a:latin typeface="Comic Sans MS"/>
                <a:cs typeface="Comic Sans MS"/>
              </a:rPr>
              <a:t> </a:t>
            </a:r>
            <a:r>
              <a:rPr lang="en-US" sz="1200" dirty="0" smtClean="0">
                <a:latin typeface="Comic Sans MS"/>
                <a:cs typeface="Comic Sans MS"/>
              </a:rPr>
              <a:t>  fiber cores</a:t>
            </a:r>
            <a:r>
              <a:rPr lang="en-US" sz="1200" dirty="0">
                <a:latin typeface="Comic Sans MS"/>
                <a:cs typeface="Comic Sans MS"/>
              </a:rPr>
              <a:t>)</a:t>
            </a:r>
          </a:p>
          <a:p>
            <a:pPr marL="0" indent="0" eaLnBrk="1" hangingPunct="1">
              <a:spcBef>
                <a:spcPts val="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sz="1200" dirty="0" smtClean="0">
                <a:latin typeface="Comic Sans MS"/>
                <a:cs typeface="Comic Sans MS"/>
              </a:rPr>
              <a:t> reasonably </a:t>
            </a:r>
            <a:r>
              <a:rPr lang="en-US" sz="1200" dirty="0">
                <a:latin typeface="Comic Sans MS"/>
                <a:cs typeface="Comic Sans MS"/>
              </a:rPr>
              <a:t>detailed digitization; </a:t>
            </a:r>
            <a:r>
              <a:rPr lang="ja-JP" altLang="en-US" sz="1200" dirty="0">
                <a:latin typeface="Comic Sans MS"/>
                <a:cs typeface="Comic Sans MS"/>
              </a:rPr>
              <a:t>“</a:t>
            </a:r>
            <a:r>
              <a:rPr lang="en-US" sz="1200" dirty="0">
                <a:latin typeface="Comic Sans MS"/>
                <a:cs typeface="Comic Sans MS"/>
              </a:rPr>
              <a:t>ideal</a:t>
            </a:r>
            <a:r>
              <a:rPr lang="ja-JP" altLang="en-US" sz="1200" dirty="0">
                <a:latin typeface="Comic Sans MS"/>
                <a:cs typeface="Comic Sans MS"/>
              </a:rPr>
              <a:t>”</a:t>
            </a:r>
            <a:r>
              <a:rPr lang="en-US" sz="1200" dirty="0">
                <a:latin typeface="Comic Sans MS"/>
                <a:cs typeface="Comic Sans MS"/>
              </a:rPr>
              <a:t> clustering code  </a:t>
            </a:r>
          </a:p>
        </p:txBody>
      </p:sp>
      <p:pic>
        <p:nvPicPr>
          <p:cNvPr id="67590" name="Picture 5" descr="fem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5" t="13333" r="1125" b="15334"/>
          <a:stretch>
            <a:fillRect/>
          </a:stretch>
        </p:blipFill>
        <p:spPr bwMode="auto">
          <a:xfrm>
            <a:off x="205082" y="637857"/>
            <a:ext cx="5943600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1" name="Picture 6" descr="femc-tow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" t="16000" r="7875" b="11333"/>
          <a:stretch>
            <a:fillRect/>
          </a:stretch>
        </p:blipFill>
        <p:spPr bwMode="auto">
          <a:xfrm>
            <a:off x="6477000" y="2150556"/>
            <a:ext cx="24399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2" name="Picture 7" descr="femc-fib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8667" r="18750" b="5333"/>
          <a:stretch>
            <a:fillRect/>
          </a:stretch>
        </p:blipFill>
        <p:spPr bwMode="auto">
          <a:xfrm>
            <a:off x="6705600" y="626556"/>
            <a:ext cx="6254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3" name="TextBox 8"/>
          <p:cNvSpPr txBox="1">
            <a:spLocks noChangeArrowheads="1"/>
          </p:cNvSpPr>
          <p:nvPr/>
        </p:nvSpPr>
        <p:spPr bwMode="auto">
          <a:xfrm>
            <a:off x="6204157" y="3217356"/>
            <a:ext cx="2916183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 u="sng">
                <a:latin typeface="Comic Sans MS"/>
                <a:cs typeface="Comic Sans MS"/>
              </a:rPr>
              <a:t>tower (and fiber) geometry</a:t>
            </a:r>
          </a:p>
          <a:p>
            <a:pPr algn="ctr" eaLnBrk="1" hangingPunct="1"/>
            <a:r>
              <a:rPr lang="en-US" sz="1600" u="sng">
                <a:latin typeface="Comic Sans MS"/>
                <a:cs typeface="Comic Sans MS"/>
              </a:rPr>
              <a:t>described precisely  </a:t>
            </a:r>
          </a:p>
        </p:txBody>
      </p:sp>
      <p:pic>
        <p:nvPicPr>
          <p:cNvPr id="67594" name="Picture 9" descr="femc-fib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8667" r="18750" b="5333"/>
          <a:stretch>
            <a:fillRect/>
          </a:stretch>
        </p:blipFill>
        <p:spPr bwMode="auto">
          <a:xfrm>
            <a:off x="6705600" y="1693356"/>
            <a:ext cx="6254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5" name="Picture 10" descr="femc-fib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8667" r="18750" b="5333"/>
          <a:stretch>
            <a:fillRect/>
          </a:stretch>
        </p:blipFill>
        <p:spPr bwMode="auto">
          <a:xfrm>
            <a:off x="7010400" y="1159956"/>
            <a:ext cx="6254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6" name="Picture 11" descr="femc-fib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8667" r="18750" b="5333"/>
          <a:stretch>
            <a:fillRect/>
          </a:stretch>
        </p:blipFill>
        <p:spPr bwMode="auto">
          <a:xfrm>
            <a:off x="7315200" y="626556"/>
            <a:ext cx="6254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7" name="Picture 12" descr="femc-fib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8667" r="18750" b="5333"/>
          <a:stretch>
            <a:fillRect/>
          </a:stretch>
        </p:blipFill>
        <p:spPr bwMode="auto">
          <a:xfrm>
            <a:off x="6400800" y="1159956"/>
            <a:ext cx="6254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8" name="Picture 13" descr="femc-fib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8667" r="18750" b="5333"/>
          <a:stretch>
            <a:fillRect/>
          </a:stretch>
        </p:blipFill>
        <p:spPr bwMode="auto">
          <a:xfrm>
            <a:off x="7620000" y="1159956"/>
            <a:ext cx="6254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9" name="Picture 14" descr="femc-fib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8667" r="18750" b="5333"/>
          <a:stretch>
            <a:fillRect/>
          </a:stretch>
        </p:blipFill>
        <p:spPr bwMode="auto">
          <a:xfrm>
            <a:off x="7315200" y="1693356"/>
            <a:ext cx="6254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 descr="femc-orig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761" y="4151421"/>
            <a:ext cx="4565239" cy="270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0"/>
          <p:cNvSpPr txBox="1">
            <a:spLocks noChangeArrowheads="1"/>
          </p:cNvSpPr>
          <p:nvPr/>
        </p:nvSpPr>
        <p:spPr bwMode="auto">
          <a:xfrm>
            <a:off x="5261830" y="6128179"/>
            <a:ext cx="35433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 dirty="0">
                <a:latin typeface="Comic Sans MS"/>
                <a:cs typeface="Comic Sans MS"/>
              </a:rPr>
              <a:t>3 degree track-to-tower-axis incident angle</a:t>
            </a:r>
          </a:p>
        </p:txBody>
      </p:sp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512271" y="5932815"/>
            <a:ext cx="40204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>
                <a:solidFill>
                  <a:srgbClr val="0000FF"/>
                </a:solidFill>
                <a:latin typeface="Comic Sans MS"/>
                <a:cs typeface="Comic Sans MS"/>
              </a:rPr>
              <a:t>-&gt; good agreement with original MC studies </a:t>
            </a:r>
            <a:endParaRPr lang="en-US" sz="1400" dirty="0" smtClean="0">
              <a:solidFill>
                <a:srgbClr val="0000FF"/>
              </a:solidFill>
              <a:latin typeface="Comic Sans MS"/>
              <a:cs typeface="Comic Sans MS"/>
            </a:endParaRPr>
          </a:p>
          <a:p>
            <a:pPr eaLnBrk="1" hangingPunct="1"/>
            <a:r>
              <a:rPr lang="en-US" sz="1400" dirty="0" smtClean="0">
                <a:solidFill>
                  <a:srgbClr val="0000FF"/>
                </a:solidFill>
                <a:latin typeface="Comic Sans MS"/>
                <a:cs typeface="Comic Sans MS"/>
              </a:rPr>
              <a:t>    and </a:t>
            </a:r>
            <a:r>
              <a:rPr lang="en-US" sz="1400" dirty="0">
                <a:solidFill>
                  <a:srgbClr val="0000FF"/>
                </a:solidFill>
                <a:latin typeface="Comic Sans MS"/>
                <a:cs typeface="Comic Sans MS"/>
              </a:rPr>
              <a:t>measured data  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-933" y="5215959"/>
            <a:ext cx="476327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Tahoma" charset="0"/>
                <a:ea typeface="ＭＳ Ｐゴシック" charset="0"/>
              </a:defRPr>
            </a:lvl9pPr>
          </a:lstStyle>
          <a:p>
            <a:pPr marL="0" indent="0" eaLnBrk="1" hangingPunct="1">
              <a:spcBef>
                <a:spcPts val="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altLang="ja-JP" sz="1200" dirty="0" smtClean="0">
                <a:latin typeface="Comic Sans MS"/>
                <a:cs typeface="Comic Sans MS"/>
              </a:rPr>
              <a:t> </a:t>
            </a:r>
            <a:r>
              <a:rPr lang="ja-JP" altLang="en-US" sz="1200" dirty="0" smtClean="0">
                <a:latin typeface="Comic Sans MS"/>
                <a:cs typeface="Comic Sans MS"/>
              </a:rPr>
              <a:t>“</a:t>
            </a:r>
            <a:r>
              <a:rPr lang="en-US" sz="1200" dirty="0">
                <a:latin typeface="Comic Sans MS"/>
                <a:cs typeface="Comic Sans MS"/>
              </a:rPr>
              <a:t>Realistic</a:t>
            </a:r>
            <a:r>
              <a:rPr lang="ja-JP" altLang="en-US" sz="1200" dirty="0">
                <a:latin typeface="Comic Sans MS"/>
                <a:cs typeface="Comic Sans MS"/>
              </a:rPr>
              <a:t>”</a:t>
            </a:r>
            <a:r>
              <a:rPr lang="en-US" sz="1200" dirty="0">
                <a:latin typeface="Comic Sans MS"/>
                <a:cs typeface="Comic Sans MS"/>
              </a:rPr>
              <a:t> digitization: 40MHz </a:t>
            </a:r>
            <a:r>
              <a:rPr lang="en-US" sz="1200" dirty="0" err="1">
                <a:latin typeface="Comic Sans MS"/>
                <a:cs typeface="Comic Sans MS"/>
              </a:rPr>
              <a:t>SiPM</a:t>
            </a:r>
            <a:r>
              <a:rPr lang="en-US" sz="1200" dirty="0">
                <a:latin typeface="Comic Sans MS"/>
                <a:cs typeface="Comic Sans MS"/>
              </a:rPr>
              <a:t> noise in 50ns gate; </a:t>
            </a:r>
            <a:endParaRPr lang="en-US" sz="1200" dirty="0" smtClean="0">
              <a:latin typeface="Comic Sans MS"/>
              <a:cs typeface="Comic Sans MS"/>
            </a:endParaRPr>
          </a:p>
          <a:p>
            <a:pPr marL="0" indent="0" eaLnBrk="1" hangingPunct="1">
              <a:spcBef>
                <a:spcPts val="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sz="1200" dirty="0" smtClean="0">
                <a:latin typeface="Comic Sans MS"/>
                <a:cs typeface="Comic Sans MS"/>
              </a:rPr>
              <a:t> 4m </a:t>
            </a:r>
            <a:r>
              <a:rPr lang="en-US" sz="1200" dirty="0">
                <a:latin typeface="Comic Sans MS"/>
                <a:cs typeface="Comic Sans MS"/>
              </a:rPr>
              <a:t>attenuation length; 5 pixel single tower threshold; </a:t>
            </a:r>
            <a:endParaRPr lang="en-US" sz="1200" dirty="0" smtClean="0">
              <a:latin typeface="Comic Sans MS"/>
              <a:cs typeface="Comic Sans MS"/>
            </a:endParaRPr>
          </a:p>
          <a:p>
            <a:pPr marL="0" indent="0" eaLnBrk="1" hangingPunct="1">
              <a:spcBef>
                <a:spcPts val="0"/>
              </a:spcBef>
              <a:buClr>
                <a:srgbClr val="0000FF"/>
              </a:buClr>
              <a:buSzPct val="100000"/>
              <a:buFont typeface="Wingdings" charset="2"/>
              <a:buChar char="q"/>
            </a:pPr>
            <a:r>
              <a:rPr lang="en-US" sz="1200" dirty="0" smtClean="0">
                <a:latin typeface="Comic Sans MS"/>
                <a:cs typeface="Comic Sans MS"/>
              </a:rPr>
              <a:t> 70</a:t>
            </a:r>
            <a:r>
              <a:rPr lang="en-US" sz="1200" dirty="0">
                <a:latin typeface="Comic Sans MS"/>
                <a:cs typeface="Comic Sans MS"/>
              </a:rPr>
              <a:t>% light reflection on upstream fiber end;  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2483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Lepton Kinematics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6</a:t>
            </a:fld>
            <a:endParaRPr lang="en-US" altLang="ja-JP" dirty="0"/>
          </a:p>
        </p:txBody>
      </p:sp>
      <p:sp>
        <p:nvSpPr>
          <p:cNvPr id="13" name="TextBox 12"/>
          <p:cNvSpPr txBox="1"/>
          <p:nvPr/>
        </p:nvSpPr>
        <p:spPr>
          <a:xfrm>
            <a:off x="217789" y="4952582"/>
            <a:ext cx="82894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ym typeface="Wingdings"/>
              </a:rPr>
              <a:t>Q</a:t>
            </a:r>
            <a:r>
              <a:rPr lang="en-US" baseline="30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&lt; 0.1 </a:t>
            </a:r>
            <a:r>
              <a:rPr lang="en-US" dirty="0" err="1" smtClean="0">
                <a:sym typeface="Wingdings"/>
              </a:rPr>
              <a:t>GeV</a:t>
            </a:r>
            <a:r>
              <a:rPr lang="en-US" dirty="0" smtClean="0">
                <a:sym typeface="Wingdings"/>
              </a:rPr>
              <a:t>: scattered lepton needs to be detected in a dedicated </a:t>
            </a:r>
          </a:p>
          <a:p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  low-Q</a:t>
            </a:r>
            <a:r>
              <a:rPr lang="en-US" baseline="30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 tagger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ym typeface="Wingdings"/>
              </a:rPr>
              <a:t>kinematic coverage in (x,Q</a:t>
            </a:r>
            <a:r>
              <a:rPr lang="en-US" baseline="30000" dirty="0" smtClean="0">
                <a:sym typeface="Wingdings"/>
              </a:rPr>
              <a:t>2</a:t>
            </a:r>
            <a:r>
              <a:rPr lang="en-US" dirty="0" smtClean="0">
                <a:sym typeface="Wingdings"/>
              </a:rPr>
              <a:t>)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  </a:t>
            </a:r>
            <a:r>
              <a:rPr lang="en-US" dirty="0" smtClean="0">
                <a:latin typeface="Comic Sans MS"/>
                <a:cs typeface="Comic Sans MS"/>
                <a:sym typeface="Wingdings"/>
              </a:rPr>
              <a:t>critical for physics, which requires </a:t>
            </a:r>
          </a:p>
          <a:p>
            <a:r>
              <a:rPr lang="en-US" dirty="0">
                <a:latin typeface="Comic Sans MS"/>
                <a:cs typeface="Comic Sans MS"/>
                <a:sym typeface="Wingdings"/>
              </a:rPr>
              <a:t> </a:t>
            </a:r>
            <a:r>
              <a:rPr lang="en-US" dirty="0" smtClean="0">
                <a:latin typeface="Comic Sans MS"/>
                <a:cs typeface="Comic Sans MS"/>
                <a:sym typeface="Wingdings"/>
              </a:rPr>
              <a:t>  </a:t>
            </a:r>
            <a:r>
              <a:rPr lang="en-US" dirty="0" err="1" smtClean="0">
                <a:latin typeface="Comic Sans MS"/>
                <a:cs typeface="Comic Sans MS"/>
                <a:sym typeface="Wingdings"/>
              </a:rPr>
              <a:t>Rosenbluth</a:t>
            </a:r>
            <a:r>
              <a:rPr lang="en-US" dirty="0" smtClean="0">
                <a:latin typeface="Comic Sans MS"/>
                <a:cs typeface="Comic Sans MS"/>
                <a:sym typeface="Wingdings"/>
              </a:rPr>
              <a:t> separation high to low y reach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7437"/>
            <a:ext cx="6480810" cy="20459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9" y="651613"/>
            <a:ext cx="6480810" cy="204597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537937" y="1128788"/>
            <a:ext cx="2663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Increasing lepton beam </a:t>
            </a:r>
            <a:endParaRPr lang="en-US" sz="1600" dirty="0" smtClean="0"/>
          </a:p>
          <a:p>
            <a:r>
              <a:rPr lang="en-US" sz="1600" dirty="0" smtClean="0"/>
              <a:t>energy</a:t>
            </a:r>
            <a:r>
              <a:rPr lang="en-US" sz="1600" dirty="0"/>
              <a:t>: scattered lepton </a:t>
            </a:r>
            <a:endParaRPr lang="en-US" sz="1600" dirty="0" smtClean="0"/>
          </a:p>
          <a:p>
            <a:r>
              <a:rPr lang="en-US" sz="1600" dirty="0" smtClean="0"/>
              <a:t>boosted </a:t>
            </a:r>
            <a:r>
              <a:rPr lang="en-US" sz="1600" dirty="0"/>
              <a:t>to negative </a:t>
            </a:r>
            <a:r>
              <a:rPr lang="en-US" sz="1600" dirty="0" smtClean="0">
                <a:latin typeface="Symbol" charset="2"/>
                <a:cs typeface="Symbol" charset="2"/>
              </a:rPr>
              <a:t>h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6480891" y="3244818"/>
            <a:ext cx="256532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Increasing hadron beam </a:t>
            </a:r>
            <a:endParaRPr lang="en-US" sz="1600" dirty="0" smtClean="0"/>
          </a:p>
          <a:p>
            <a:r>
              <a:rPr lang="en-US" sz="1600" dirty="0" smtClean="0"/>
              <a:t>energy</a:t>
            </a:r>
            <a:r>
              <a:rPr lang="en-US" sz="1600" dirty="0"/>
              <a:t>: no influence on </a:t>
            </a:r>
            <a:endParaRPr lang="en-US" sz="1600" dirty="0" smtClean="0"/>
          </a:p>
          <a:p>
            <a:r>
              <a:rPr lang="en-US" sz="1600" dirty="0" smtClean="0"/>
              <a:t>scattered </a:t>
            </a:r>
            <a:r>
              <a:rPr lang="en-US" sz="1600" dirty="0"/>
              <a:t>lepton </a:t>
            </a:r>
            <a:endParaRPr lang="en-US" sz="1600" dirty="0" smtClean="0"/>
          </a:p>
          <a:p>
            <a:r>
              <a:rPr lang="en-US" sz="1600" dirty="0" smtClean="0"/>
              <a:t>kinematics</a:t>
            </a:r>
            <a:endParaRPr lang="en-US" sz="1600" dirty="0">
              <a:latin typeface="Symbol" charset="2"/>
              <a:cs typeface="Symbol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64171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x-Q</a:t>
            </a:r>
            <a:r>
              <a:rPr lang="en-US" baseline="30000" dirty="0" smtClean="0"/>
              <a:t>2</a:t>
            </a:r>
            <a:r>
              <a:rPr lang="en-US" dirty="0" smtClean="0"/>
              <a:t> Kinematic Coverage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Physics department seminar, Mar 25 2014, BNL</a:t>
            </a: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7</a:t>
            </a:fld>
            <a:endParaRPr lang="en-US" altLang="ja-JP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46" y="1045833"/>
            <a:ext cx="6455820" cy="4516793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 bwMode="auto">
          <a:xfrm flipH="1">
            <a:off x="540910" y="4691545"/>
            <a:ext cx="3339521" cy="81132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42057" y="5407865"/>
            <a:ext cx="89562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low y</a:t>
            </a:r>
            <a:r>
              <a:rPr lang="en-US" dirty="0" smtClean="0"/>
              <a:t>-coverage: limited by </a:t>
            </a:r>
            <a:r>
              <a:rPr lang="en-US" dirty="0" err="1" smtClean="0"/>
              <a:t>E’</a:t>
            </a:r>
            <a:r>
              <a:rPr lang="en-US" baseline="-25000" dirty="0" err="1" smtClean="0"/>
              <a:t>e</a:t>
            </a:r>
            <a:r>
              <a:rPr lang="en-US" dirty="0" smtClean="0"/>
              <a:t> resolution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ym typeface="Wingdings"/>
              </a:rPr>
              <a:t>y-coverage can be extended by beam energy scan  costly $ &amp; beam time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ym typeface="Wingdings"/>
              </a:rPr>
              <a:t>or use hadron or double angle method to reconstruct event kinematics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ym typeface="Wingdings"/>
              </a:rPr>
              <a:t>CC events require the hadron method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 bwMode="auto">
          <a:xfrm rot="16200000" flipV="1">
            <a:off x="1778258" y="2956554"/>
            <a:ext cx="927100" cy="91440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1098808" y="1731004"/>
            <a:ext cx="23262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high </a:t>
            </a:r>
            <a:r>
              <a:rPr lang="en-US" sz="1600" dirty="0" err="1" smtClean="0">
                <a:solidFill>
                  <a:srgbClr val="0000FF"/>
                </a:solidFill>
              </a:rPr>
              <a:t>y</a:t>
            </a:r>
            <a:r>
              <a:rPr lang="en-US" sz="1600" dirty="0" smtClean="0"/>
              <a:t> limited by</a:t>
            </a:r>
          </a:p>
          <a:p>
            <a:r>
              <a:rPr lang="en-US" sz="1600" dirty="0" smtClean="0">
                <a:solidFill>
                  <a:srgbClr val="FF00FF"/>
                </a:solidFill>
              </a:rPr>
              <a:t>radiative corrections</a:t>
            </a:r>
          </a:p>
          <a:p>
            <a:r>
              <a:rPr lang="en-US" sz="1600" dirty="0" smtClean="0"/>
              <a:t>can be suppressed by</a:t>
            </a:r>
          </a:p>
          <a:p>
            <a:r>
              <a:rPr lang="en-US" sz="1600" dirty="0" smtClean="0"/>
              <a:t>requiring hadronic</a:t>
            </a:r>
          </a:p>
          <a:p>
            <a:r>
              <a:rPr lang="en-US" sz="1600" dirty="0" smtClean="0"/>
              <a:t>activity</a:t>
            </a:r>
          </a:p>
        </p:txBody>
      </p:sp>
      <p:cxnSp>
        <p:nvCxnSpPr>
          <p:cNvPr id="29" name="Straight Connector 28"/>
          <p:cNvCxnSpPr/>
          <p:nvPr/>
        </p:nvCxnSpPr>
        <p:spPr bwMode="auto">
          <a:xfrm flipV="1">
            <a:off x="4845785" y="2974840"/>
            <a:ext cx="1668636" cy="2079312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6359183" y="2437528"/>
            <a:ext cx="1873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HERA achieved </a:t>
            </a:r>
          </a:p>
          <a:p>
            <a:pPr algn="ctr"/>
            <a:r>
              <a:rPr lang="en-US" dirty="0" err="1" smtClean="0"/>
              <a:t>y</a:t>
            </a:r>
            <a:r>
              <a:rPr lang="en-US" dirty="0" smtClean="0"/>
              <a:t>&gt;0.005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715909"/>
            <a:ext cx="4881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Possible limitations in kinematic coverage:</a:t>
            </a:r>
            <a:endParaRPr lang="en-US" u="sng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06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SIDIS: Pion Kinematics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8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2356" y="535772"/>
            <a:ext cx="4537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Cuts: Q</a:t>
            </a:r>
            <a:r>
              <a:rPr lang="en-US" baseline="30000" dirty="0" smtClean="0"/>
              <a:t>2</a:t>
            </a:r>
            <a:r>
              <a:rPr lang="en-US" dirty="0" smtClean="0"/>
              <a:t>&gt;1 </a:t>
            </a:r>
            <a:r>
              <a:rPr lang="en-US" dirty="0" err="1" smtClean="0"/>
              <a:t>GeV</a:t>
            </a:r>
            <a:r>
              <a:rPr lang="en-US" dirty="0" smtClean="0"/>
              <a:t>, 0.01&lt;y&lt;0.95, z&gt;0.1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82513" y="5234776"/>
            <a:ext cx="84929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Increasing </a:t>
            </a:r>
            <a:r>
              <a:rPr lang="en-US" dirty="0"/>
              <a:t>h</a:t>
            </a:r>
            <a:r>
              <a:rPr lang="en-US" dirty="0" smtClean="0"/>
              <a:t>adron </a:t>
            </a:r>
            <a:r>
              <a:rPr lang="en-US" dirty="0"/>
              <a:t>b</a:t>
            </a:r>
            <a:r>
              <a:rPr lang="en-US" dirty="0" smtClean="0"/>
              <a:t>eam energy influences max. hadron energy at fixed </a:t>
            </a:r>
            <a:r>
              <a:rPr lang="en-US" dirty="0" smtClean="0">
                <a:latin typeface="Symbol" charset="2"/>
                <a:cs typeface="Symbol" charset="2"/>
              </a:rPr>
              <a:t>h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ym typeface="Wingdings"/>
              </a:rPr>
              <a:t>no difference between </a:t>
            </a:r>
            <a:r>
              <a:rPr lang="en-US" dirty="0" smtClean="0"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baseline="30000" dirty="0" smtClean="0">
                <a:latin typeface="Symbol" charset="2"/>
                <a:cs typeface="Symbol" charset="2"/>
                <a:sym typeface="Wingdings"/>
              </a:rPr>
              <a:t>±</a:t>
            </a:r>
            <a:r>
              <a:rPr lang="en-US" dirty="0" smtClean="0">
                <a:sym typeface="Wingdings"/>
              </a:rPr>
              <a:t>, K</a:t>
            </a:r>
            <a:r>
              <a:rPr lang="en-US" baseline="30000" dirty="0" smtClean="0">
                <a:sym typeface="Wingdings"/>
              </a:rPr>
              <a:t>±</a:t>
            </a:r>
            <a:r>
              <a:rPr lang="en-US" dirty="0" smtClean="0">
                <a:sym typeface="Wingdings"/>
              </a:rPr>
              <a:t>, p</a:t>
            </a:r>
            <a:r>
              <a:rPr lang="en-US" baseline="30000" dirty="0" smtClean="0">
                <a:sym typeface="Wingdings"/>
              </a:rPr>
              <a:t>±</a:t>
            </a:r>
          </a:p>
          <a:p>
            <a:pPr marL="285750" indent="-285750">
              <a:buFont typeface="Wingdings" charset="0"/>
              <a:buChar char="à"/>
            </a:pPr>
            <a:r>
              <a:rPr lang="en-US" dirty="0" smtClean="0">
                <a:sym typeface="Wingdings"/>
              </a:rPr>
              <a:t>impact on hadron and lepton PID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Physics department seminar, Mar 25 2014, BNL</a:t>
            </a:r>
            <a:endParaRPr lang="en-US"/>
          </a:p>
        </p:txBody>
      </p:sp>
      <p:pic>
        <p:nvPicPr>
          <p:cNvPr id="22" name="Picture 21" descr="EtaVsp.50.100.250GeV.SIDIS.Pio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7323"/>
            <a:ext cx="6480810" cy="2045970"/>
          </a:xfrm>
          <a:prstGeom prst="rect">
            <a:avLst/>
          </a:prstGeom>
        </p:spPr>
      </p:pic>
      <p:pic>
        <p:nvPicPr>
          <p:cNvPr id="20" name="Picture 19" descr="EtaVsp.10.15.20GeV.SIDIS.Pion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9" y="851499"/>
            <a:ext cx="6480810" cy="204597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502662" y="1269891"/>
            <a:ext cx="27238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Increasing lepton beam </a:t>
            </a:r>
            <a:endParaRPr lang="en-US" sz="1600" dirty="0" smtClean="0"/>
          </a:p>
          <a:p>
            <a:r>
              <a:rPr lang="en-US" sz="1600" dirty="0" smtClean="0"/>
              <a:t>energy </a:t>
            </a:r>
            <a:r>
              <a:rPr lang="en-US" sz="1600" dirty="0"/>
              <a:t>boosts hadrons </a:t>
            </a:r>
            <a:endParaRPr lang="en-US" sz="1600" dirty="0" smtClean="0"/>
          </a:p>
          <a:p>
            <a:r>
              <a:rPr lang="en-US" sz="1600" dirty="0" smtClean="0"/>
              <a:t>more </a:t>
            </a:r>
            <a:r>
              <a:rPr lang="en-US" sz="1600" dirty="0"/>
              <a:t>to negative rapidity </a:t>
            </a:r>
          </a:p>
        </p:txBody>
      </p:sp>
    </p:spTree>
    <p:extLst>
      <p:ext uri="{BB962C8B-B14F-4D97-AF65-F5344CB8AC3E}">
        <p14:creationId xmlns:p14="http://schemas.microsoft.com/office/powerpoint/2010/main" val="30570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Hadron Coverage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A.Kiselev</a:t>
            </a: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Physics department seminar, Mar 25 2014, BNL</a:t>
            </a: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9</a:t>
            </a:fld>
            <a:endParaRPr lang="en-US" altLang="ja-JP"/>
          </a:p>
        </p:txBody>
      </p:sp>
      <p:sp>
        <p:nvSpPr>
          <p:cNvPr id="7" name="TextBox 6"/>
          <p:cNvSpPr txBox="1"/>
          <p:nvPr/>
        </p:nvSpPr>
        <p:spPr>
          <a:xfrm>
            <a:off x="194732" y="706967"/>
            <a:ext cx="4831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Cuts: Q</a:t>
            </a:r>
            <a:r>
              <a:rPr lang="en-US" baseline="30000" dirty="0" smtClean="0"/>
              <a:t>2</a:t>
            </a:r>
            <a:r>
              <a:rPr lang="en-US" dirty="0" smtClean="0"/>
              <a:t>&gt;1 GeV</a:t>
            </a:r>
            <a:r>
              <a:rPr lang="en-US" baseline="30000" dirty="0" smtClean="0"/>
              <a:t>2</a:t>
            </a:r>
            <a:r>
              <a:rPr lang="en-US" dirty="0" smtClean="0"/>
              <a:t>, 0.01&lt;y&lt;0.95, p&gt;1GeV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84667" y="1155716"/>
            <a:ext cx="6238642" cy="4940300"/>
            <a:chOff x="84667" y="1155716"/>
            <a:chExt cx="6238642" cy="4940300"/>
          </a:xfrm>
        </p:grpSpPr>
        <p:pic>
          <p:nvPicPr>
            <p:cNvPr id="6" name="Picture 5" descr="RapidityVsz.1GeV.b.eps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67" y="1155716"/>
              <a:ext cx="6238642" cy="4940300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 bwMode="auto">
            <a:xfrm>
              <a:off x="381001" y="1625600"/>
              <a:ext cx="5545666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397934" y="2980267"/>
              <a:ext cx="5545666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>
              <a:off x="389468" y="3894666"/>
              <a:ext cx="5545666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406401" y="5249333"/>
              <a:ext cx="5545666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3" name="AutoShape 12"/>
          <p:cNvSpPr>
            <a:spLocks noChangeArrowheads="1"/>
          </p:cNvSpPr>
          <p:nvPr/>
        </p:nvSpPr>
        <p:spPr bwMode="auto">
          <a:xfrm rot="10524131" flipH="1" flipV="1">
            <a:off x="1083076" y="6031818"/>
            <a:ext cx="1007775" cy="367634"/>
          </a:xfrm>
          <a:prstGeom prst="curvedRightArrow">
            <a:avLst>
              <a:gd name="adj1" fmla="val 33853"/>
              <a:gd name="adj2" fmla="val 67706"/>
              <a:gd name="adj3" fmla="val 33333"/>
            </a:avLst>
          </a:prstGeom>
          <a:gradFill rotWithShape="1">
            <a:gsLst>
              <a:gs pos="0">
                <a:schemeClr val="bg1"/>
              </a:gs>
              <a:gs pos="50000">
                <a:srgbClr val="3333FF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25134" y="6079065"/>
            <a:ext cx="6951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-3&lt;</a:t>
            </a:r>
            <a:r>
              <a:rPr lang="en-US" dirty="0" smtClean="0">
                <a:latin typeface="Symbol" charset="2"/>
                <a:cs typeface="Symbol" charset="2"/>
              </a:rPr>
              <a:t>h</a:t>
            </a:r>
            <a:r>
              <a:rPr lang="en-US" dirty="0" smtClean="0"/>
              <a:t>&lt;3 covers entire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t</a:t>
            </a:r>
            <a:r>
              <a:rPr lang="en-US" dirty="0" smtClean="0"/>
              <a:t> &amp; z-region important for physics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165827" y="1223415"/>
            <a:ext cx="6120765" cy="4846955"/>
            <a:chOff x="3023235" y="1011767"/>
            <a:chExt cx="6120765" cy="4846955"/>
          </a:xfrm>
        </p:grpSpPr>
        <p:pic>
          <p:nvPicPr>
            <p:cNvPr id="16" name="Picture 15" descr="RapidityVspt.1GeV.b.ep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3235" y="1011767"/>
              <a:ext cx="6120765" cy="4846955"/>
            </a:xfrm>
            <a:prstGeom prst="rect">
              <a:avLst/>
            </a:prstGeom>
          </p:spPr>
        </p:pic>
        <p:cxnSp>
          <p:nvCxnSpPr>
            <p:cNvPr id="17" name="Straight Connector 16"/>
            <p:cNvCxnSpPr/>
            <p:nvPr/>
          </p:nvCxnSpPr>
          <p:spPr bwMode="auto">
            <a:xfrm>
              <a:off x="3327401" y="1490133"/>
              <a:ext cx="5545666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>
              <a:off x="3344334" y="2810932"/>
              <a:ext cx="5545666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/>
            <p:cNvCxnSpPr/>
            <p:nvPr/>
          </p:nvCxnSpPr>
          <p:spPr bwMode="auto">
            <a:xfrm>
              <a:off x="3335868" y="3691463"/>
              <a:ext cx="5545666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3352801" y="5046130"/>
              <a:ext cx="5545666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06591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3">
      <a:dk1>
        <a:srgbClr val="322F31"/>
      </a:dk1>
      <a:lt1>
        <a:srgbClr val="FFFFFF"/>
      </a:lt1>
      <a:dk2>
        <a:srgbClr val="322F31"/>
      </a:dk2>
      <a:lt2>
        <a:srgbClr val="322F31"/>
      </a:lt2>
      <a:accent1>
        <a:srgbClr val="8071B4"/>
      </a:accent1>
      <a:accent2>
        <a:srgbClr val="8071B4"/>
      </a:accent2>
      <a:accent3>
        <a:srgbClr val="FFFFFF"/>
      </a:accent3>
      <a:accent4>
        <a:srgbClr val="292728"/>
      </a:accent4>
      <a:accent5>
        <a:srgbClr val="C0BBD6"/>
      </a:accent5>
      <a:accent6>
        <a:srgbClr val="7366A3"/>
      </a:accent6>
      <a:hlink>
        <a:srgbClr val="8071B4"/>
      </a:hlink>
      <a:folHlink>
        <a:srgbClr val="8071B4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322F31"/>
        </a:dk1>
        <a:lt1>
          <a:srgbClr val="FFFFFF"/>
        </a:lt1>
        <a:dk2>
          <a:srgbClr val="322F31"/>
        </a:dk2>
        <a:lt2>
          <a:srgbClr val="322F31"/>
        </a:lt2>
        <a:accent1>
          <a:srgbClr val="8071B4"/>
        </a:accent1>
        <a:accent2>
          <a:srgbClr val="8071B4"/>
        </a:accent2>
        <a:accent3>
          <a:srgbClr val="FFFFFF"/>
        </a:accent3>
        <a:accent4>
          <a:srgbClr val="292728"/>
        </a:accent4>
        <a:accent5>
          <a:srgbClr val="C0BBD6"/>
        </a:accent5>
        <a:accent6>
          <a:srgbClr val="7366A3"/>
        </a:accent6>
        <a:hlink>
          <a:srgbClr val="8071B4"/>
        </a:hlink>
        <a:folHlink>
          <a:srgbClr val="8071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Origin.thmx</Template>
  <TotalTime>57338</TotalTime>
  <Words>2744</Words>
  <Application>Microsoft Office PowerPoint</Application>
  <PresentationFormat>On-screen Show (4:3)</PresentationFormat>
  <Paragraphs>591</Paragraphs>
  <Slides>50</Slides>
  <Notes>1</Notes>
  <HiddenSlides>0</HiddenSlides>
  <MMClips>0</MMClips>
  <ScaleCrop>false</ScaleCrop>
  <HeadingPairs>
    <vt:vector size="8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3" baseType="lpstr">
      <vt:lpstr>Blank Presentation</vt:lpstr>
      <vt:lpstr>???</vt:lpstr>
      <vt:lpstr>Equation</vt:lpstr>
      <vt:lpstr>Baseline Design   of a dedicated eRHIC Detector   and interaction region</vt:lpstr>
      <vt:lpstr>Contents</vt:lpstr>
      <vt:lpstr>PowerPoint Presentation</vt:lpstr>
      <vt:lpstr>What is needed to realize EIC program</vt:lpstr>
      <vt:lpstr>What is  Needed to Realize EIC Program </vt:lpstr>
      <vt:lpstr>Lepton Kinematics</vt:lpstr>
      <vt:lpstr>x-Q2 Kinematic Coverage</vt:lpstr>
      <vt:lpstr>SIDIS: Pion Kinematics</vt:lpstr>
      <vt:lpstr>Hadron Coverage</vt:lpstr>
      <vt:lpstr>PID requirements</vt:lpstr>
      <vt:lpstr>Exclusive Reactions: Event Selection</vt:lpstr>
      <vt:lpstr>DVCS Kinematics</vt:lpstr>
      <vt:lpstr>PowerPoint Presentation</vt:lpstr>
      <vt:lpstr>The Model Detector</vt:lpstr>
      <vt:lpstr>PowerPoint Presentation</vt:lpstr>
      <vt:lpstr>Tracking Elements</vt:lpstr>
      <vt:lpstr>Vertex silicon tracker</vt:lpstr>
      <vt:lpstr>tracker view in eicroot simulation </vt:lpstr>
      <vt:lpstr>tracker momentum resolution</vt:lpstr>
      <vt:lpstr>tracker momentum resolution</vt:lpstr>
      <vt:lpstr>Resolution in Kinematics variables</vt:lpstr>
      <vt:lpstr>Resolution in Kinematics variables</vt:lpstr>
      <vt:lpstr>eRHIC tracker alternatives</vt:lpstr>
      <vt:lpstr>eRHIC tracker alternatives</vt:lpstr>
      <vt:lpstr>eRHIC tracker alternatives</vt:lpstr>
      <vt:lpstr>PowerPoint Presentation</vt:lpstr>
      <vt:lpstr>Forward EM Calorimeter (FEMC)</vt:lpstr>
      <vt:lpstr>FEMC energy resolution</vt:lpstr>
      <vt:lpstr>Central EM Calorimeter (CEMC)</vt:lpstr>
      <vt:lpstr>Preliminary data from march’2014 run </vt:lpstr>
      <vt:lpstr>Backward EM Calorimeter (BEMC)</vt:lpstr>
      <vt:lpstr>BEMC energy resolution</vt:lpstr>
      <vt:lpstr>PowerPoint Presentation</vt:lpstr>
      <vt:lpstr>EIC solenoid modeling</vt:lpstr>
      <vt:lpstr>EIC solenoid modeling</vt:lpstr>
      <vt:lpstr>PowerPoint Presentation</vt:lpstr>
      <vt:lpstr>Requirements from Physics on IR</vt:lpstr>
      <vt:lpstr>p’ from exclusive reactions</vt:lpstr>
      <vt:lpstr>Kinematics of Breakup Neutrons</vt:lpstr>
      <vt:lpstr>Requirements from Physics on IR</vt:lpstr>
      <vt:lpstr>Luminosity Monitor</vt:lpstr>
      <vt:lpstr>Lepton Polarimeter</vt:lpstr>
      <vt:lpstr>Low Q2-tagger</vt:lpstr>
      <vt:lpstr>PowerPoint Presentation</vt:lpstr>
      <vt:lpstr>PowerPoint Presentation</vt:lpstr>
      <vt:lpstr>IR DesigN in EicRooT framework  </vt:lpstr>
      <vt:lpstr>PowerPoint Presentation</vt:lpstr>
      <vt:lpstr>SUmmary</vt:lpstr>
      <vt:lpstr>PowerPoint Presentation</vt:lpstr>
      <vt:lpstr>Forward EM Calorimeter (FEMC)</vt:lpstr>
    </vt:vector>
  </TitlesOfParts>
  <Company>京都大学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Naohito Saito</dc:creator>
  <cp:lastModifiedBy>Eyser, Kjeld Oleg</cp:lastModifiedBy>
  <cp:revision>1400</cp:revision>
  <cp:lastPrinted>2012-06-14T14:35:05Z</cp:lastPrinted>
  <dcterms:created xsi:type="dcterms:W3CDTF">2014-03-24T12:24:34Z</dcterms:created>
  <dcterms:modified xsi:type="dcterms:W3CDTF">2014-03-27T12:57:59Z</dcterms:modified>
</cp:coreProperties>
</file>